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oleObject2" ContentType="application/vnd.openxmlformats-officedocument.spreadsheetml.sheet"/>
  <Override PartName="/ppt/embeddings/oleObject3" ContentType="application/vnd.openxmlformats-officedocument.spreadsheetml.sheet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529"/>
    <p:restoredTop sz="96391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presProps" Target="presProps.xml"  /><Relationship Id="rId105" Type="http://schemas.openxmlformats.org/officeDocument/2006/relationships/viewProps" Target="viewProps.xml"  /><Relationship Id="rId106" Type="http://schemas.openxmlformats.org/officeDocument/2006/relationships/theme" Target="theme/theme1.xml"  /><Relationship Id="rId107" Type="http://schemas.openxmlformats.org/officeDocument/2006/relationships/tableStyles" Target="tableStyles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2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3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.047099225223064423"/>
          <c:y val="0.47976198792457581"/>
          <c:w val="0.87493711709976196"/>
          <c:h val="0.34973555803298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19"/>
        <c:overlap val="-27"/>
        <c:axId val="1783890591"/>
        <c:axId val="1783886431"/>
      </c:barChart>
      <c:catAx>
        <c:axId val="1783890591"/>
        <c:scaling>
          <c:orientation val="minMax"/>
        </c:scaling>
        <c:axPos val="b"/>
        <c:crossAx val="1783886431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783886431"/>
        <c:scaling>
          <c:orientation val="minMax"/>
        </c:scaling>
        <c:axPos val="l"/>
        <c:crossAx val="1783890591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.047099225223064423"/>
          <c:y val="0.47976198792457581"/>
          <c:w val="0.87493711709976196"/>
          <c:h val="0.34973555803298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19"/>
        <c:overlap val="-27"/>
        <c:axId val="1783890591"/>
        <c:axId val="1783886431"/>
      </c:barChart>
      <c:catAx>
        <c:axId val="1783890591"/>
        <c:scaling>
          <c:orientation val="minMax"/>
        </c:scaling>
        <c:axPos val="b"/>
        <c:crossAx val="1783886431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783886431"/>
        <c:scaling>
          <c:orientation val="minMax"/>
        </c:scaling>
        <c:axPos val="l"/>
        <c:crossAx val="1783890591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drawings/_rels/vmlDrawing1.vml.rels><?xml version="1.0" encoding="UTF-8" standalone="yes" ?><Relationships xmlns="http://schemas.openxmlformats.org/package/2006/relationships"><Relationship Id="rId1" Type="http://schemas.openxmlformats.org/officeDocument/2006/relationships/image" Target="../media/image45.emf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9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Relationship Id="rId3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mlDrawing" Target="../drawings/vmlDrawing1.vml"  /><Relationship Id="rId3" Type="http://schemas.openxmlformats.org/officeDocument/2006/relationships/oleObject" Target="../embeddings/oleObject1.bin"  /><Relationship Id="rId4" Type="http://schemas.openxmlformats.org/officeDocument/2006/relationships/image" Target="../media/image4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1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2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12" Type="http://schemas.openxmlformats.org/officeDocument/2006/relationships/image" Target="../media/image12.png"  /><Relationship Id="rId13" Type="http://schemas.openxmlformats.org/officeDocument/2006/relationships/image" Target="../media/image13.png"  /><Relationship Id="rId14" Type="http://schemas.openxmlformats.org/officeDocument/2006/relationships/image" Target="../media/image14.png"  /><Relationship Id="rId15" Type="http://schemas.openxmlformats.org/officeDocument/2006/relationships/image" Target="../media/image15.png"  /><Relationship Id="rId16" Type="http://schemas.openxmlformats.org/officeDocument/2006/relationships/image" Target="../media/image16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Relationship Id="rId8" Type="http://schemas.openxmlformats.org/officeDocument/2006/relationships/image" Target="../media/image83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4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png"  /><Relationship Id="rId3" Type="http://schemas.openxmlformats.org/officeDocument/2006/relationships/image" Target="../media/image92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png"  /><Relationship Id="rId3" Type="http://schemas.openxmlformats.org/officeDocument/2006/relationships/image" Target="../media/image95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16481" y="5776994"/>
            <a:ext cx="1775517" cy="876300"/>
          </a:xfrm>
        </p:spPr>
        <p:txBody>
          <a:bodyPr/>
          <a:lstStyle/>
          <a:p>
            <a:pPr algn="l">
              <a:defRPr/>
            </a:pPr>
            <a:r>
              <a:rPr lang="ko-KR" altLang="en-US" sz="1800">
                <a:solidFill>
                  <a:schemeClr val="tx1"/>
                </a:solidFill>
              </a:rPr>
              <a:t>장윤수</a:t>
            </a:r>
            <a:endParaRPr lang="ko-KR" altLang="en-US" sz="180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1575" y="3076575"/>
            <a:ext cx="2228850" cy="70485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 rot="2454583">
            <a:off x="1540828" y="-1439439"/>
            <a:ext cx="1341672" cy="8219058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82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요구 사항 분석</a:t>
            </a:r>
            <a:r>
              <a:rPr lang="en-US" altLang="ko-KR" sz="1800">
                <a:latin typeface="함초롬돋움"/>
                <a:ea typeface="함초롬돋움"/>
                <a:cs typeface="+mj-cs"/>
              </a:rPr>
              <a:t>-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유저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idx="1"/>
          </p:nvPr>
        </p:nvSpPr>
        <p:spPr>
          <a:xfrm>
            <a:off x="609600" y="1673860"/>
            <a:ext cx="10974705" cy="49822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고객은 이름, 아이디, 비밀번호, 이메일, 전화번호, 회원상태, 가입날자, 프로필, 고유의 idx를 가진다.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고객은 기능이 부여된다.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  <a:r>
              <a:rPr sz="2400">
                <a:latin typeface="나눔스퀘어라운드 Bold"/>
                <a:ea typeface="나눔스퀘어라운드 Bold"/>
              </a:rPr>
              <a:t>고객은 게시글에 댓글을 등록, 수정, 삭제 할 수 있다.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고객은 상품의 예매를 할 수 있다.</a:t>
            </a:r>
            <a:endParaRPr lang="ko-KR" altLang="en-US" sz="2400">
              <a:latin typeface="나눔스퀘어라운드 Bold"/>
              <a:ea typeface="나눔스퀘어라운드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337977" y="142141"/>
            <a:ext cx="11854023" cy="36000"/>
            <a:chOff x="327344" y="128979"/>
            <a:chExt cx="11854023" cy="36000"/>
          </a:xfrm>
        </p:grpSpPr>
        <p:sp>
          <p:nvSpPr>
            <p:cNvPr id="11" name="직사각형 10"/>
            <p:cNvSpPr/>
            <p:nvPr/>
          </p:nvSpPr>
          <p:spPr>
            <a:xfrm rot="5400000">
              <a:off x="669344" y="-213021"/>
              <a:ext cx="36000" cy="720000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36711" y="146979"/>
              <a:ext cx="11144656" cy="0"/>
            </a:xfrm>
            <a:prstGeom prst="line">
              <a:avLst/>
            </a:prstGeom>
            <a:ln>
              <a:solidFill>
                <a:srgbClr val="00a9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7260" y="988968"/>
            <a:ext cx="10058400" cy="5411628"/>
          </a:xfrm>
          <a:prstGeom prst="rect">
            <a:avLst/>
          </a:prstGeom>
        </p:spPr>
      </p:pic>
      <p:sp>
        <p:nvSpPr>
          <p:cNvPr id="14" name="제목 86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08-03.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시스템</a:t>
            </a:r>
            <a:r>
              <a:rPr lang="en-US" altLang="ko-KR" sz="1800">
                <a:latin typeface="함초롬돋움"/>
                <a:ea typeface="함초롬돋움"/>
                <a:cs typeface="+mj-cs"/>
              </a:rPr>
              <a:t>(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부하</a:t>
            </a:r>
            <a:r>
              <a:rPr lang="en-US" altLang="ko-KR" sz="1800">
                <a:latin typeface="함초롬돋움"/>
                <a:ea typeface="함초롬돋움"/>
                <a:cs typeface="+mj-cs"/>
              </a:rPr>
              <a:t>)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테스트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16481" y="5776994"/>
            <a:ext cx="1775517" cy="876300"/>
          </a:xfrm>
        </p:spPr>
        <p:txBody>
          <a:bodyPr/>
          <a:lstStyle/>
          <a:p>
            <a:pPr algn="l">
              <a:defRPr/>
            </a:pPr>
            <a:r>
              <a:rPr lang="en-US" altLang="ko-KR" sz="1800">
                <a:solidFill>
                  <a:schemeClr val="tx1"/>
                </a:solidFill>
              </a:rPr>
              <a:t>end</a:t>
            </a:r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0828" y="-1439439"/>
            <a:ext cx="1341672" cy="8219058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/>
        </p:nvSpPr>
        <p:spPr>
          <a:xfrm>
            <a:off x="0" y="2977197"/>
            <a:ext cx="12192000" cy="8763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0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감사합니다</a:t>
            </a: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83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요구 사항 분석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idx="1"/>
          </p:nvPr>
        </p:nvSpPr>
        <p:spPr>
          <a:xfrm>
            <a:off x="681355" y="1755140"/>
            <a:ext cx="10974705" cy="49822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권한을 생성할 수 있다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.</a:t>
            </a:r>
            <a:endParaRPr lang="en-US" altLang="ko-KR"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강사 및 공연자 또는 직원에게 권한을 부여할 수 있다</a:t>
            </a:r>
            <a:endParaRPr lang="ko-KR" altLang="en-US"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팀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(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부서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)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을 생성하여 팀을 나눌 수 있다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.</a:t>
            </a:r>
            <a:endParaRPr lang="en-US" altLang="ko-KR"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관리자는 상품을 등록 할 수 있다.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관리자는 게시판의 생성, 삭제를 할 수 있다.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극장 내부 좌석표를 생성 또는 삭제할수있다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.</a:t>
            </a:r>
            <a:endParaRPr lang="en-US" altLang="ko-KR"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통계를 관리한다</a:t>
            </a:r>
            <a:endParaRPr lang="ko-KR" altLang="en-US"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Tx/>
              <a:buNone/>
              <a:defRPr/>
            </a:pPr>
            <a:endParaRPr lang="ko-KR" altLang="en-US" sz="2400">
              <a:latin typeface="돋움"/>
              <a:ea typeface="돋움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돋움"/>
              <a:ea typeface="돋움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84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요구 사항 분석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idx="1"/>
          </p:nvPr>
        </p:nvSpPr>
        <p:spPr>
          <a:xfrm>
            <a:off x="681355" y="1755140"/>
            <a:ext cx="10974705" cy="49822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내용, 대표사진, 상품제목, 종류, 상태, 갯수, 등록날자, 가격, 할인율과 고유의 idx를 가진다.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좌석을 가진다.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참가자들을 기록한다.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은</a:t>
            </a:r>
            <a:r>
              <a:rPr sz="2400">
                <a:latin typeface="나눔스퀘어라운드 Bold"/>
                <a:ea typeface="나눔스퀘어라운드 Bold"/>
              </a:rPr>
              <a:t> 공연 시간, 기간을 따로 분류한다.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관리자가 등록, 수정할 수 있다.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고객이 구매할 수 있다.</a:t>
            </a:r>
            <a:endParaRPr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Tx/>
              <a:buNone/>
              <a:defRPr/>
            </a:pPr>
            <a:endParaRPr lang="ko-KR" altLang="en-US" sz="2400">
              <a:latin typeface="돋움"/>
              <a:ea typeface="돋움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돋움"/>
              <a:ea typeface="돋움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130840116041.jpe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6635" y="1550670"/>
            <a:ext cx="5648960" cy="4342765"/>
          </a:xfrm>
          <a:prstGeom prst="rect">
            <a:avLst/>
          </a:prstGeom>
          <a:noFill/>
        </p:spPr>
      </p:pic>
      <p:pic>
        <p:nvPicPr>
          <p:cNvPr id="6" name="Picture " descr="C:/Users/hanra/AppData/Roaming/PolarisOffice/ETemp/12956_11060952/fImage15079311618467.jpe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6890" y="2075180"/>
            <a:ext cx="4813300" cy="3705860"/>
          </a:xfrm>
          <a:prstGeom prst="rect">
            <a:avLst/>
          </a:prstGeom>
          <a:noFill/>
        </p:spPr>
      </p:pic>
      <p:sp>
        <p:nvSpPr>
          <p:cNvPr id="7" name="제목 85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요구 사항 분석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90850"/>
            <a:ext cx="12192635" cy="876935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5000">
                <a:solidFill>
                  <a:schemeClr val="tx1"/>
                </a:solidFill>
              </a:rPr>
              <a:t>데이터 베이스 설계</a:t>
            </a:r>
            <a:endParaRPr lang="ko-KR" altLang="en-US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1145" y="-1439545"/>
            <a:ext cx="1341755" cy="8218805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005" y="476885"/>
            <a:ext cx="1197610" cy="117856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7200">
                <a:solidFill>
                  <a:srgbClr val="a63145"/>
                </a:solidFill>
              </a:rPr>
              <a:t>04</a:t>
            </a:r>
            <a:endParaRPr lang="en-US" altLang="ko-KR" sz="7200">
              <a:solidFill>
                <a:srgbClr val="a6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7" y="3212973"/>
            <a:ext cx="4392549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개념적설계</a:t>
            </a:r>
            <a:endParaRPr lang="en-US" altLang="ko-KR" sz="38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19509411636334.jpe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1970" y="1449705"/>
            <a:ext cx="5860415" cy="4528185"/>
          </a:xfrm>
          <a:prstGeom prst="rect">
            <a:avLst/>
          </a:prstGeom>
          <a:noFill/>
        </p:spPr>
      </p:pic>
      <p:sp>
        <p:nvSpPr>
          <p:cNvPr id="6" name="Rect 0"/>
          <p:cNvSpPr txBox="1"/>
          <p:nvPr/>
        </p:nvSpPr>
        <p:spPr>
          <a:xfrm>
            <a:off x="5702935" y="741045"/>
            <a:ext cx="4394835" cy="64770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1800">
                <a:solidFill>
                  <a:schemeClr val="tx1"/>
                </a:solidFill>
                <a:latin typeface="나눔스퀘어라운드 Bold"/>
                <a:ea typeface="맑은 고딕"/>
              </a:rPr>
              <a:t>분석한 요구사항을 토대로 er 다이어그램의 핸드프린팅 초안을 구성</a:t>
            </a:r>
            <a:endParaRPr lang="ko-KR" altLang="en-US" sz="1800">
              <a:solidFill>
                <a:schemeClr val="tx1"/>
              </a:solidFill>
              <a:latin typeface="나눔스퀘어라운드 Bold"/>
              <a:ea typeface="맑은 고딕"/>
            </a:endParaRPr>
          </a:p>
        </p:txBody>
      </p:sp>
      <p:pic>
        <p:nvPicPr>
          <p:cNvPr id="7" name="Picture " descr="C:/Users/hanra/AppData/Roaming/PolarisOffice/ETemp/12956_11060952/fImage21334611656500.png"/>
          <p:cNvPicPr>
            <a:picLocks noChangeAspect="1"/>
          </p:cNvPicPr>
          <p:nvPr/>
        </p:nvPicPr>
        <p:blipFill rotWithShape="1">
          <a:blip r:embed="rId3"/>
          <a:srcRect t="250" r="66240"/>
          <a:stretch>
            <a:fillRect/>
          </a:stretch>
        </p:blipFill>
        <p:spPr>
          <a:xfrm>
            <a:off x="6814820" y="1443355"/>
            <a:ext cx="3534410" cy="4516755"/>
          </a:xfrm>
          <a:prstGeom prst="rect">
            <a:avLst/>
          </a:prstGeom>
          <a:noFill/>
        </p:spPr>
      </p:pic>
      <p:sp>
        <p:nvSpPr>
          <p:cNvPr id="8" name="제목 86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04-01.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개념적 설계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720" y="984466"/>
            <a:ext cx="6055530" cy="5873534"/>
          </a:xfrm>
          <a:prstGeom prst="rect">
            <a:avLst/>
          </a:prstGeom>
        </p:spPr>
      </p:pic>
      <p:sp>
        <p:nvSpPr>
          <p:cNvPr id="8" name="Rect 0"/>
          <p:cNvSpPr txBox="1"/>
          <p:nvPr/>
        </p:nvSpPr>
        <p:spPr>
          <a:xfrm>
            <a:off x="1496695" y="1059815"/>
            <a:ext cx="9197340" cy="75819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2200">
                <a:latin typeface="나눔스퀘어라운드 Bold"/>
                <a:ea typeface="맑은 고딕"/>
              </a:rPr>
              <a:t>작성된 초안을 보고 재 수정한 후 프로그램을 이용하여 작성한 ER 다이어그램</a:t>
            </a:r>
            <a:endParaRPr lang="ko-KR" altLang="en-US" sz="2200">
              <a:latin typeface="나눔스퀘어라운드 Bold"/>
              <a:ea typeface="맑은 고딕"/>
            </a:endParaRPr>
          </a:p>
        </p:txBody>
      </p:sp>
      <p:sp>
        <p:nvSpPr>
          <p:cNvPr id="10" name="제목 87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04-01.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개념적 설계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7" y="3212973"/>
            <a:ext cx="4392549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논리적 설계</a:t>
            </a:r>
            <a:endParaRPr lang="en-US" altLang="ko-KR" sz="38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/>
          <p:nvPr/>
        </p:nvSpPr>
        <p:spPr>
          <a:xfrm>
            <a:off x="4808220" y="1109980"/>
            <a:ext cx="3434080" cy="42227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2200">
                <a:solidFill>
                  <a:schemeClr val="tx1"/>
                </a:solidFill>
                <a:latin typeface="나눔스퀘어라운드 Bold"/>
                <a:ea typeface="맑은 고딕"/>
              </a:rPr>
              <a:t>관계형 스키마 1차 초안</a:t>
            </a:r>
            <a:endParaRPr lang="ko-KR" altLang="en-US" sz="2200">
              <a:solidFill>
                <a:schemeClr val="tx1"/>
              </a:solidFill>
              <a:latin typeface="나눔스퀘어라운드 Bold"/>
              <a:ea typeface="맑은 고딕"/>
            </a:endParaRPr>
          </a:p>
        </p:txBody>
      </p:sp>
      <p:pic>
        <p:nvPicPr>
          <p:cNvPr id="11" name="Picture " descr="C:/Users/hanra/AppData/Roaming/PolarisOffice/ETemp/12956_11060952/fImage21334611715724.png"/>
          <p:cNvPicPr>
            <a:picLocks noChangeAspect="1"/>
          </p:cNvPicPr>
          <p:nvPr/>
        </p:nvPicPr>
        <p:blipFill rotWithShape="1">
          <a:blip r:embed="rId2"/>
          <a:srcRect l="33920" t="-2710"/>
          <a:stretch>
            <a:fillRect/>
          </a:stretch>
        </p:blipFill>
        <p:spPr>
          <a:xfrm>
            <a:off x="2578100" y="1540510"/>
            <a:ext cx="6916420" cy="4650740"/>
          </a:xfrm>
          <a:prstGeom prst="rect">
            <a:avLst/>
          </a:prstGeom>
          <a:noFill/>
        </p:spPr>
      </p:pic>
      <p:sp>
        <p:nvSpPr>
          <p:cNvPr id="12" name="제목 88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04-02.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논리적 설계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260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텍스트 상자 2"/>
          <p:cNvSpPr txBox="1"/>
          <p:nvPr/>
        </p:nvSpPr>
        <p:spPr>
          <a:xfrm>
            <a:off x="2495550" y="288925"/>
            <a:ext cx="2160270" cy="548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a63145"/>
                </a:solidFill>
              </a:rPr>
              <a:t>Contents</a:t>
            </a:r>
            <a:endParaRPr lang="en-US" altLang="ko-KR" sz="3000">
              <a:solidFill>
                <a:srgbClr val="a63145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7020" y="0"/>
            <a:ext cx="2641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50" y="0"/>
            <a:ext cx="2641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2" name="직선 연결선 2"/>
          <p:cNvCxnSpPr/>
          <p:nvPr/>
        </p:nvCxnSpPr>
        <p:spPr>
          <a:xfrm>
            <a:off x="2526030" y="1692275"/>
            <a:ext cx="4184650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/>
          <p:cNvSpPr txBox="1"/>
          <p:nvPr/>
        </p:nvSpPr>
        <p:spPr>
          <a:xfrm>
            <a:off x="3236595" y="1118235"/>
            <a:ext cx="3154045" cy="45466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endParaRPr lang="en-US" altLang="ko-KR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2550160" y="1092835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01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15" name="직선 연결선 17"/>
          <p:cNvCxnSpPr/>
          <p:nvPr/>
        </p:nvCxnSpPr>
        <p:spPr>
          <a:xfrm flipV="1">
            <a:off x="2526030" y="2656840"/>
            <a:ext cx="4160520" cy="508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8"/>
          <p:cNvSpPr txBox="1"/>
          <p:nvPr/>
        </p:nvSpPr>
        <p:spPr>
          <a:xfrm>
            <a:off x="3236595" y="2097405"/>
            <a:ext cx="3291459" cy="4533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적용기술과 </a:t>
            </a:r>
            <a:r>
              <a:rPr lang="en-US" altLang="ko-KR" sz="2400">
                <a:solidFill>
                  <a:srgbClr val="595757"/>
                </a:solidFill>
                <a:latin typeface="Noto Sans KR Black"/>
                <a:ea typeface="Noto Sans KR Black"/>
              </a:rPr>
              <a:t>API</a:t>
            </a:r>
            <a:endParaRPr lang="en-US" altLang="ko-KR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2526030" y="2061845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02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18" name="직선 연결선 21"/>
          <p:cNvCxnSpPr/>
          <p:nvPr/>
        </p:nvCxnSpPr>
        <p:spPr>
          <a:xfrm>
            <a:off x="2526030" y="3629660"/>
            <a:ext cx="4148455" cy="4445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2"/>
          <p:cNvSpPr txBox="1"/>
          <p:nvPr/>
        </p:nvSpPr>
        <p:spPr>
          <a:xfrm>
            <a:off x="3236595" y="3049905"/>
            <a:ext cx="3685540" cy="4540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요구사항분석</a:t>
            </a:r>
            <a:endParaRPr lang="ko-KR" altLang="en-US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2526030" y="3030855"/>
            <a:ext cx="953135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03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21" name="직선 연결선 25"/>
          <p:cNvCxnSpPr/>
          <p:nvPr/>
        </p:nvCxnSpPr>
        <p:spPr>
          <a:xfrm flipV="1">
            <a:off x="2501900" y="4585970"/>
            <a:ext cx="4161155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7"/>
          <p:cNvSpPr txBox="1"/>
          <p:nvPr/>
        </p:nvSpPr>
        <p:spPr>
          <a:xfrm>
            <a:off x="2526030" y="3999230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04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34" name="직선 연결선 25"/>
          <p:cNvCxnSpPr/>
          <p:nvPr/>
        </p:nvCxnSpPr>
        <p:spPr>
          <a:xfrm flipV="1">
            <a:off x="2501900" y="5506085"/>
            <a:ext cx="4161155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6"/>
          <p:cNvSpPr txBox="1"/>
          <p:nvPr/>
        </p:nvSpPr>
        <p:spPr>
          <a:xfrm>
            <a:off x="3245739" y="4018597"/>
            <a:ext cx="2922270" cy="4533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400">
                <a:solidFill>
                  <a:srgbClr val="595757"/>
                </a:solidFill>
                <a:latin typeface="Noto Sans KR Black"/>
                <a:ea typeface="Noto Sans KR Black"/>
              </a:rPr>
              <a:t>DB</a:t>
            </a: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 설계</a:t>
            </a:r>
            <a:endParaRPr lang="ko-KR" altLang="en-US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2526030" y="4919345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05</a:t>
            </a:r>
            <a:endParaRPr lang="en-US" altLang="ko-KR" sz="2600">
              <a:solidFill>
                <a:srgbClr val="a63145"/>
              </a:solidFill>
            </a:endParaRPr>
          </a:p>
        </p:txBody>
      </p:sp>
      <p:cxnSp>
        <p:nvCxnSpPr>
          <p:cNvPr id="37" name="직선 연결선 25"/>
          <p:cNvCxnSpPr/>
          <p:nvPr/>
        </p:nvCxnSpPr>
        <p:spPr>
          <a:xfrm flipV="1">
            <a:off x="2496185" y="6431280"/>
            <a:ext cx="4161155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6"/>
          <p:cNvSpPr txBox="1"/>
          <p:nvPr/>
        </p:nvSpPr>
        <p:spPr>
          <a:xfrm>
            <a:off x="3245739" y="5850254"/>
            <a:ext cx="2922270" cy="461011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소프트웨어 설계</a:t>
            </a:r>
            <a:endParaRPr lang="ko-KR" altLang="en-US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2520315" y="5844540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</a:t>
            </a:r>
            <a:endParaRPr lang="en-US" altLang="ko-KR" sz="2600">
              <a:solidFill>
                <a:srgbClr val="a63145"/>
              </a:solidFill>
            </a:endParaRPr>
          </a:p>
        </p:txBody>
      </p:sp>
      <p:cxnSp>
        <p:nvCxnSpPr>
          <p:cNvPr id="40" name="직선 연결선 121"/>
          <p:cNvCxnSpPr/>
          <p:nvPr/>
        </p:nvCxnSpPr>
        <p:spPr>
          <a:xfrm>
            <a:off x="7103110" y="1713230"/>
            <a:ext cx="4184650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22"/>
          <p:cNvSpPr txBox="1"/>
          <p:nvPr/>
        </p:nvSpPr>
        <p:spPr>
          <a:xfrm>
            <a:off x="7813675" y="1135380"/>
            <a:ext cx="3154045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소스코드</a:t>
            </a:r>
            <a:endParaRPr lang="ko-KR" altLang="en-US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42" name="TextBox 123"/>
          <p:cNvSpPr txBox="1"/>
          <p:nvPr/>
        </p:nvSpPr>
        <p:spPr>
          <a:xfrm>
            <a:off x="7127240" y="1113790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43" name="직선 연결선 124"/>
          <p:cNvCxnSpPr/>
          <p:nvPr/>
        </p:nvCxnSpPr>
        <p:spPr>
          <a:xfrm flipV="1">
            <a:off x="7103110" y="2677795"/>
            <a:ext cx="4160520" cy="508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25"/>
          <p:cNvSpPr txBox="1"/>
          <p:nvPr/>
        </p:nvSpPr>
        <p:spPr>
          <a:xfrm>
            <a:off x="7813675" y="2116455"/>
            <a:ext cx="2710180" cy="45466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테스트</a:t>
            </a:r>
            <a:endParaRPr lang="ko-KR" altLang="en-US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45" name="TextBox 126"/>
          <p:cNvSpPr txBox="1"/>
          <p:nvPr/>
        </p:nvSpPr>
        <p:spPr>
          <a:xfrm>
            <a:off x="7103110" y="2082800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08</a:t>
            </a:r>
            <a:endParaRPr lang="ko-KR" altLang="en-US" sz="2600">
              <a:solidFill>
                <a:srgbClr val="a63145"/>
              </a:solidFill>
            </a:endParaRPr>
          </a:p>
        </p:txBody>
      </p:sp>
      <p:sp>
        <p:nvSpPr>
          <p:cNvPr id="58" name="텍스트 상자 101"/>
          <p:cNvSpPr txBox="1"/>
          <p:nvPr/>
        </p:nvSpPr>
        <p:spPr>
          <a:xfrm>
            <a:off x="4618355" y="3773805"/>
            <a:ext cx="1260475" cy="827722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1200">
                <a:solidFill>
                  <a:srgbClr val="595757"/>
                </a:solidFill>
                <a:latin typeface="Noto Sans KR Black"/>
                <a:ea typeface="Noto Sans KR Black"/>
              </a:rPr>
              <a:t>요구 사항 분석</a:t>
            </a:r>
            <a:endParaRPr lang="en-US" altLang="ko-KR" sz="1200">
              <a:solidFill>
                <a:srgbClr val="595757"/>
              </a:solidFill>
              <a:latin typeface="Noto Sans KR Black"/>
              <a:ea typeface="Noto Sans KR Black"/>
            </a:endParaRPr>
          </a:p>
          <a:p>
            <a:pPr marL="0" indent="0" latinLnBrk="0">
              <a:buFontTx/>
              <a:buNone/>
              <a:defRPr/>
            </a:pPr>
            <a:r>
              <a:rPr lang="en-US" altLang="ko-KR" sz="1200">
                <a:solidFill>
                  <a:srgbClr val="595757"/>
                </a:solidFill>
                <a:latin typeface="Noto Sans KR Black"/>
                <a:ea typeface="Noto Sans KR Black"/>
              </a:rPr>
              <a:t>개념적 설계</a:t>
            </a:r>
            <a:endParaRPr lang="en-US" altLang="ko-KR" sz="1200">
              <a:solidFill>
                <a:srgbClr val="595757"/>
              </a:solidFill>
              <a:latin typeface="Noto Sans KR Black"/>
              <a:ea typeface="Noto Sans KR Black"/>
            </a:endParaRPr>
          </a:p>
          <a:p>
            <a:pPr marL="0" indent="0" latinLnBrk="0">
              <a:buFontTx/>
              <a:buNone/>
              <a:defRPr/>
            </a:pPr>
            <a:r>
              <a:rPr lang="en-US" altLang="ko-KR" sz="1200">
                <a:solidFill>
                  <a:srgbClr val="595757"/>
                </a:solidFill>
                <a:latin typeface="Noto Sans KR Black"/>
                <a:ea typeface="Noto Sans KR Black"/>
              </a:rPr>
              <a:t>논리적 설계</a:t>
            </a:r>
            <a:endParaRPr lang="en-US" altLang="ko-KR" sz="1200">
              <a:solidFill>
                <a:srgbClr val="595757"/>
              </a:solidFill>
              <a:latin typeface="Noto Sans KR Black"/>
              <a:ea typeface="Noto Sans KR Black"/>
            </a:endParaRPr>
          </a:p>
          <a:p>
            <a:pPr marL="0" indent="0" latinLnBrk="0">
              <a:buFontTx/>
              <a:buNone/>
              <a:defRPr/>
            </a:pPr>
            <a:r>
              <a:rPr lang="en-US" altLang="ko-KR" sz="1200">
                <a:solidFill>
                  <a:srgbClr val="595757"/>
                </a:solidFill>
                <a:latin typeface="Noto Sans KR Black"/>
                <a:ea typeface="Noto Sans KR Black"/>
              </a:rPr>
              <a:t>물리적 설계</a:t>
            </a:r>
            <a:endParaRPr lang="ko-KR" altLang="en-US" sz="12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59" name="TextBox 18"/>
          <p:cNvSpPr txBox="1"/>
          <p:nvPr/>
        </p:nvSpPr>
        <p:spPr>
          <a:xfrm>
            <a:off x="3251684" y="1097280"/>
            <a:ext cx="2710180" cy="45466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기획의도</a:t>
            </a:r>
            <a:endParaRPr lang="ko-KR" altLang="en-US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64" name="TextBox 26"/>
          <p:cNvSpPr txBox="1"/>
          <p:nvPr/>
        </p:nvSpPr>
        <p:spPr>
          <a:xfrm>
            <a:off x="3245739" y="4916805"/>
            <a:ext cx="2922270" cy="456438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화면 설계</a:t>
            </a:r>
            <a:endParaRPr lang="ko-KR" altLang="en-US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/>
          <p:nvPr/>
        </p:nvSpPr>
        <p:spPr>
          <a:xfrm>
            <a:off x="4808220" y="1109980"/>
            <a:ext cx="3602355" cy="42227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2200">
                <a:solidFill>
                  <a:schemeClr val="tx1"/>
                </a:solidFill>
                <a:latin typeface="함초롬돋움"/>
                <a:ea typeface="함초롬돋움"/>
                <a:cs typeface="+mj-cs"/>
              </a:rPr>
              <a:t>관계형 스키마 2차 수정본</a:t>
            </a:r>
            <a:endParaRPr lang="ko-KR" altLang="en-US" sz="2200">
              <a:solidFill>
                <a:schemeClr val="tx1"/>
              </a:solidFill>
              <a:latin typeface="함초롬돋움"/>
              <a:ea typeface="함초롬돋움"/>
              <a:cs typeface="+mj-cs"/>
            </a:endParaRPr>
          </a:p>
        </p:txBody>
      </p:sp>
      <p:pic>
        <p:nvPicPr>
          <p:cNvPr id="11" name="Picture " descr="C:/Users/hanra/AppData/Roaming/PolarisOffice/ETemp/12956_11060952/fImage13961811741478.png"/>
          <p:cNvPicPr>
            <a:picLocks noChangeAspect="1"/>
          </p:cNvPicPr>
          <p:nvPr/>
        </p:nvPicPr>
        <p:blipFill rotWithShape="1">
          <a:blip r:embed="rId2"/>
          <a:srcRect t="5200" r="-1670" b="52080"/>
          <a:stretch>
            <a:fillRect/>
          </a:stretch>
        </p:blipFill>
        <p:spPr>
          <a:xfrm>
            <a:off x="3804920" y="1602105"/>
            <a:ext cx="4246245" cy="4604385"/>
          </a:xfrm>
          <a:prstGeom prst="rect">
            <a:avLst/>
          </a:prstGeom>
          <a:noFill/>
        </p:spPr>
      </p:pic>
      <p:sp>
        <p:nvSpPr>
          <p:cNvPr id="12" name="제목 89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04-02.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논리적 설계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7" y="3212973"/>
            <a:ext cx="4392549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물리적 설계</a:t>
            </a:r>
            <a:endParaRPr lang="en-US" altLang="ko-KR" sz="38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27026811769358.png"/>
          <p:cNvPicPr>
            <a:picLocks noChangeAspect="1"/>
          </p:cNvPicPr>
          <p:nvPr/>
        </p:nvPicPr>
        <p:blipFill rotWithShape="1">
          <a:blip r:embed="rId2"/>
          <a:srcRect l="36810" t="59280" r="23450" b="-41750"/>
          <a:stretch>
            <a:fillRect/>
          </a:stretch>
        </p:blipFill>
        <p:spPr>
          <a:xfrm>
            <a:off x="107315" y="1575435"/>
            <a:ext cx="5427980" cy="9386570"/>
          </a:xfrm>
          <a:prstGeom prst="rect">
            <a:avLst/>
          </a:prstGeom>
          <a:noFill/>
        </p:spPr>
      </p:pic>
      <p:pic>
        <p:nvPicPr>
          <p:cNvPr id="6" name="Picture " descr="C:/Users/hanra/AppData/Roaming/PolarisOffice/ETemp/12956_11060952/fImage27026811776962.png"/>
          <p:cNvPicPr>
            <a:picLocks noChangeAspect="1"/>
          </p:cNvPicPr>
          <p:nvPr/>
        </p:nvPicPr>
        <p:blipFill rotWithShape="1">
          <a:blip r:embed="rId3"/>
          <a:srcRect l="52950" t="47520" r="740" b="30010"/>
          <a:stretch>
            <a:fillRect/>
          </a:stretch>
        </p:blipFill>
        <p:spPr>
          <a:xfrm>
            <a:off x="5739130" y="1692910"/>
            <a:ext cx="6081395" cy="2454910"/>
          </a:xfrm>
          <a:prstGeom prst="rect">
            <a:avLst/>
          </a:prstGeom>
          <a:noFill/>
        </p:spPr>
      </p:pic>
      <p:sp>
        <p:nvSpPr>
          <p:cNvPr id="7" name="Rect 0"/>
          <p:cNvSpPr txBox="1"/>
          <p:nvPr/>
        </p:nvSpPr>
        <p:spPr>
          <a:xfrm>
            <a:off x="2552065" y="1119505"/>
            <a:ext cx="7558405" cy="37084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1800">
                <a:solidFill>
                  <a:schemeClr val="tx1"/>
                </a:solidFill>
                <a:latin typeface="함초롬돋움"/>
                <a:ea typeface="함초롬돋움"/>
                <a:cs typeface="+mj-cs"/>
              </a:rPr>
              <a:t>완성된 설계도로 ERCLOUD를 이용해 작성한 완성된 물리적 설계</a:t>
            </a:r>
            <a:endParaRPr lang="ko-KR" altLang="en-US" sz="1800">
              <a:solidFill>
                <a:schemeClr val="tx1"/>
              </a:solidFill>
              <a:latin typeface="함초롬돋움"/>
              <a:ea typeface="함초롬돋움"/>
              <a:cs typeface="+mj-cs"/>
            </a:endParaRPr>
          </a:p>
        </p:txBody>
      </p:sp>
      <p:sp>
        <p:nvSpPr>
          <p:cNvPr id="8" name="제목 90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04-03.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물리적 설계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27026811804464.png"/>
          <p:cNvPicPr>
            <a:picLocks noChangeAspect="1"/>
          </p:cNvPicPr>
          <p:nvPr/>
        </p:nvPicPr>
        <p:blipFill rotWithShape="1">
          <a:blip r:embed="rId2"/>
          <a:srcRect l="21080" t="18200" r="29510" b="54430"/>
          <a:stretch>
            <a:fillRect/>
          </a:stretch>
        </p:blipFill>
        <p:spPr>
          <a:xfrm>
            <a:off x="250190" y="1807845"/>
            <a:ext cx="8947150" cy="4130040"/>
          </a:xfrm>
          <a:prstGeom prst="rect">
            <a:avLst/>
          </a:prstGeom>
          <a:noFill/>
        </p:spPr>
      </p:pic>
      <p:sp>
        <p:nvSpPr>
          <p:cNvPr id="6" name="Rect 0"/>
          <p:cNvSpPr txBox="1"/>
          <p:nvPr/>
        </p:nvSpPr>
        <p:spPr>
          <a:xfrm>
            <a:off x="493395" y="2847975"/>
            <a:ext cx="3797300" cy="6369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rtl="0" eaLnBrk="1" latinLnBrk="0" hangingPunct="1">
              <a:buFont typeface="Wingdings"/>
              <a:buChar char=""/>
              <a:defRPr/>
            </a:pPr>
            <a:r>
              <a:rPr sz="1800">
                <a:solidFill>
                  <a:schemeClr val="bg1"/>
                </a:solidFill>
                <a:latin typeface="나눔스퀘어라운드 Bold"/>
                <a:ea typeface="맑은 고딕"/>
              </a:rPr>
              <a:t>상품과, 상품을 구매할때 사용될 DB</a:t>
            </a:r>
            <a:endParaRPr lang="ko-KR" altLang="en-US" sz="1800">
              <a:solidFill>
                <a:schemeClr val="bg1"/>
              </a:solidFill>
              <a:latin typeface="나눔스퀘어라운드 Bold"/>
              <a:ea typeface="맑은 고딕"/>
            </a:endParaRPr>
          </a:p>
        </p:txBody>
      </p:sp>
      <p:pic>
        <p:nvPicPr>
          <p:cNvPr id="7" name="Picture " descr="C:/Users/hanra/AppData/Roaming/PolarisOffice/ETemp/12956_11060952/fImage27026811825705.png"/>
          <p:cNvPicPr>
            <a:picLocks noChangeAspect="1"/>
          </p:cNvPicPr>
          <p:nvPr/>
        </p:nvPicPr>
        <p:blipFill rotWithShape="1">
          <a:blip r:embed="rId3"/>
          <a:srcRect l="53080" t="3880" r="27370" b="64770"/>
          <a:stretch>
            <a:fillRect/>
          </a:stretch>
        </p:blipFill>
        <p:spPr>
          <a:xfrm>
            <a:off x="8756650" y="1565910"/>
            <a:ext cx="3377565" cy="4505960"/>
          </a:xfrm>
          <a:prstGeom prst="rect">
            <a:avLst/>
          </a:prstGeom>
          <a:noFill/>
        </p:spPr>
      </p:pic>
      <p:sp>
        <p:nvSpPr>
          <p:cNvPr id="8" name="Rect 0"/>
          <p:cNvSpPr txBox="1"/>
          <p:nvPr/>
        </p:nvSpPr>
        <p:spPr>
          <a:xfrm>
            <a:off x="8586470" y="1765300"/>
            <a:ext cx="3708400" cy="6432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rtl="0" eaLnBrk="1" latinLnBrk="0" hangingPunct="1">
              <a:buFont typeface="Wingdings"/>
              <a:buChar char=""/>
              <a:defRPr/>
            </a:pPr>
            <a:r>
              <a:rPr sz="1800">
                <a:solidFill>
                  <a:schemeClr val="bg1"/>
                </a:solidFill>
                <a:latin typeface="함초롬돋움"/>
                <a:ea typeface="함초롬돋움"/>
                <a:cs typeface="+mj-cs"/>
              </a:rPr>
              <a:t>상품을 구매하며 좌석을 선택한다.</a:t>
            </a:r>
            <a:endParaRPr lang="ko-KR" altLang="en-US" sz="1800">
              <a:solidFill>
                <a:schemeClr val="bg1"/>
              </a:solidFill>
              <a:latin typeface="함초롬돋움"/>
              <a:ea typeface="함초롬돋움"/>
              <a:cs typeface="+mj-cs"/>
            </a:endParaRPr>
          </a:p>
        </p:txBody>
      </p:sp>
      <p:sp>
        <p:nvSpPr>
          <p:cNvPr id="9" name="Rect 0"/>
          <p:cNvSpPr txBox="1"/>
          <p:nvPr/>
        </p:nvSpPr>
        <p:spPr>
          <a:xfrm>
            <a:off x="2552065" y="1119505"/>
            <a:ext cx="7558405" cy="37084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1800">
                <a:solidFill>
                  <a:schemeClr val="tx1"/>
                </a:solidFill>
                <a:latin typeface="함초롬돋움"/>
                <a:ea typeface="함초롬돋움"/>
                <a:cs typeface="+mj-cs"/>
              </a:rPr>
              <a:t>완성된 설계도로 ERCLOUD를 이용해 작성한 완성된 물리적 설계</a:t>
            </a:r>
            <a:endParaRPr lang="ko-KR" altLang="en-US" sz="1800">
              <a:solidFill>
                <a:schemeClr val="tx1"/>
              </a:solidFill>
              <a:latin typeface="함초롬돋움"/>
              <a:ea typeface="함초롬돋움"/>
              <a:cs typeface="+mj-cs"/>
            </a:endParaRPr>
          </a:p>
        </p:txBody>
      </p:sp>
      <p:sp>
        <p:nvSpPr>
          <p:cNvPr id="10" name="제목 91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04-03.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물리적 설계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27026811868145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110" y="1647190"/>
            <a:ext cx="5168265" cy="4309110"/>
          </a:xfrm>
          <a:prstGeom prst="rect">
            <a:avLst/>
          </a:prstGeom>
          <a:noFill/>
        </p:spPr>
      </p:pic>
      <p:sp>
        <p:nvSpPr>
          <p:cNvPr id="6" name="Rect 0"/>
          <p:cNvSpPr txBox="1"/>
          <p:nvPr/>
        </p:nvSpPr>
        <p:spPr>
          <a:xfrm>
            <a:off x="2552065" y="1119505"/>
            <a:ext cx="7558405" cy="37084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1800">
                <a:solidFill>
                  <a:schemeClr val="tx1"/>
                </a:solidFill>
                <a:latin typeface="함초롬돋움"/>
                <a:ea typeface="함초롬돋움"/>
                <a:cs typeface="+mj-cs"/>
              </a:rPr>
              <a:t>완성된 설계도로 ERCLOUD를 이용해 작성한 완성된 물리적 설계</a:t>
            </a:r>
            <a:endParaRPr lang="ko-KR" altLang="en-US" sz="1800">
              <a:solidFill>
                <a:schemeClr val="tx1"/>
              </a:solidFill>
              <a:latin typeface="함초롬돋움"/>
              <a:ea typeface="함초롬돋움"/>
              <a:cs typeface="+mj-cs"/>
            </a:endParaRPr>
          </a:p>
        </p:txBody>
      </p:sp>
      <p:sp>
        <p:nvSpPr>
          <p:cNvPr id="7" name="제목 92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04-03.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물리적 설계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90850"/>
            <a:ext cx="12192000" cy="876300"/>
          </a:xfrm>
        </p:spPr>
        <p:txBody>
          <a:bodyPr/>
          <a:lstStyle/>
          <a:p>
            <a:pPr>
              <a:defRPr/>
            </a:pPr>
            <a:r>
              <a:rPr lang="ko-KR" altLang="en-US" sz="5000">
                <a:solidFill>
                  <a:schemeClr val="tx1"/>
                </a:solidFill>
              </a:rPr>
              <a:t>화면 설계</a:t>
            </a:r>
            <a:endParaRPr lang="ko-KR" altLang="en-US" sz="50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0828" y="-1439439"/>
            <a:ext cx="1341672" cy="8219058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132" y="476631"/>
            <a:ext cx="1197483" cy="1180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a63145"/>
                </a:solidFill>
              </a:rPr>
              <a:t>05</a:t>
            </a:r>
            <a:endParaRPr lang="en-US" altLang="ko-KR" sz="7200">
              <a:solidFill>
                <a:srgbClr val="a6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7" y="3212973"/>
            <a:ext cx="4392549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유저 페이지</a:t>
            </a:r>
            <a:r>
              <a:rPr lang="en-US" altLang="ko-KR" sz="3800">
                <a:solidFill>
                  <a:srgbClr val="595757"/>
                </a:solidFill>
              </a:rPr>
              <a:t>(</a:t>
            </a:r>
            <a:r>
              <a:rPr lang="ko-KR" altLang="en-US" sz="3800">
                <a:solidFill>
                  <a:srgbClr val="595757"/>
                </a:solidFill>
              </a:rPr>
              <a:t>반응형</a:t>
            </a:r>
            <a:r>
              <a:rPr lang="en-US" altLang="ko-KR" sz="3800">
                <a:solidFill>
                  <a:srgbClr val="595757"/>
                </a:solidFill>
              </a:rPr>
              <a:t>)</a:t>
            </a:r>
            <a:endParaRPr lang="en-US" altLang="ko-KR" sz="38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91262" y="1092898"/>
            <a:ext cx="11593449" cy="269614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05-01.</a:t>
            </a:r>
            <a:r>
              <a:rPr lang="ko-KR" altLang="en-US" sz="1800"/>
              <a:t>   메인 화면 상단 메뉴</a:t>
            </a:r>
            <a:endParaRPr lang="ko-KR" altLang="en-US" sz="1800"/>
          </a:p>
        </p:txBody>
      </p:sp>
      <p:graphicFrame>
        <p:nvGraphicFramePr>
          <p:cNvPr id="31" name="표 30"/>
          <p:cNvGraphicFramePr/>
          <p:nvPr/>
        </p:nvGraphicFramePr>
        <p:xfrm>
          <a:off x="589800" y="4375912"/>
          <a:ext cx="4805680" cy="142938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/>
                <a:gridCol w="30384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로그인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로그인 버튼을 누르면 해당 페이지로 이동한다.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회원가입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 가입 버튼을 누르면 해당 페이지로 이동한다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39" name="직선 연결선 38"/>
          <p:cNvCxnSpPr/>
          <p:nvPr/>
        </p:nvCxnSpPr>
        <p:spPr>
          <a:xfrm>
            <a:off x="11064620" y="1496093"/>
            <a:ext cx="360046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064620" y="1628775"/>
            <a:ext cx="360046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1208639" y="1564595"/>
            <a:ext cx="216026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8914534" y="1420577"/>
            <a:ext cx="781916" cy="345513"/>
          </a:xfrm>
          <a:prstGeom prst="roundRect">
            <a:avLst>
              <a:gd name="adj" fmla="val 16667"/>
            </a:avLst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로그인</a:t>
            </a:r>
            <a:endParaRPr lang="ko-KR" altLang="en-US" sz="900">
              <a:solidFill>
                <a:schemeClr val="lt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768458" y="1420577"/>
            <a:ext cx="751003" cy="345514"/>
          </a:xfrm>
          <a:prstGeom prst="roundRect">
            <a:avLst>
              <a:gd name="adj" fmla="val 16667"/>
            </a:avLst>
          </a:prstGeom>
          <a:solidFill>
            <a:srgbClr val="595757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/>
              <a:t>회원가입</a:t>
            </a:r>
            <a:endParaRPr lang="ko-KR" altLang="en-US" sz="900"/>
          </a:p>
        </p:txBody>
      </p:sp>
      <p:sp>
        <p:nvSpPr>
          <p:cNvPr id="44" name="TextBox 43"/>
          <p:cNvSpPr txBox="1"/>
          <p:nvPr/>
        </p:nvSpPr>
        <p:spPr>
          <a:xfrm>
            <a:off x="191262" y="1352075"/>
            <a:ext cx="1080135" cy="484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 b="1">
                <a:solidFill>
                  <a:srgbClr val="1a1e24"/>
                </a:solidFill>
              </a:rPr>
              <a:t>LOGO</a:t>
            </a:r>
            <a:endParaRPr lang="en-US" altLang="ko-KR" sz="2600" b="1">
              <a:solidFill>
                <a:srgbClr val="1a1e24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83585" y="1091687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accent2"/>
                  </a:solidFill>
                </a:ln>
                <a:solidFill>
                  <a:srgbClr val="a63145"/>
                </a:solidFill>
              </a:rPr>
              <a:t>메뉴헤더</a:t>
            </a:r>
            <a:r>
              <a:rPr lang="en-US" altLang="ko-KR" sz="1100">
                <a:ln w="9525">
                  <a:solidFill>
                    <a:schemeClr val="accent2"/>
                  </a:solidFill>
                </a:ln>
                <a:solidFill>
                  <a:srgbClr val="a63145"/>
                </a:solidFill>
              </a:rPr>
              <a:t>1</a:t>
            </a:r>
            <a:endParaRPr lang="en-US" altLang="ko-KR" sz="1100">
              <a:solidFill>
                <a:srgbClr val="a63145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79747" y="1091687"/>
            <a:ext cx="14749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메뉴헤더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2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554710" y="1092898"/>
            <a:ext cx="1333389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메뉴헤더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3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90926" y="1092898"/>
            <a:ext cx="108683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메뉴헤더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4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83585" y="2111606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1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2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69148" y="2112817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1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2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573323" y="2112817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1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2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786261" y="2112817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1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2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91262" y="1988820"/>
            <a:ext cx="11593449" cy="0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5400000" flipH="1" flipV="1">
            <a:off x="3179635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rot="5400000" flipH="1" flipV="1">
            <a:off x="1883474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rot="5400000" flipH="1" flipV="1">
            <a:off x="4654598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rot="5400000" flipH="1" flipV="1">
            <a:off x="5886149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rot="5400000" flipH="1" flipV="1">
            <a:off x="7077646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03335"/>
            <a:ext cx="12191999" cy="845530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05-01-1.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상단 메뉴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-PC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1138718"/>
            <a:ext cx="2783586" cy="36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마우스 올리기전</a:t>
            </a: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3068955"/>
            <a:ext cx="12192001" cy="378904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0" y="2704338"/>
            <a:ext cx="2783586" cy="36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마우스 올린 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05-01-2.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상단 메뉴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-Mobile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3077" y="1700784"/>
            <a:ext cx="5425845" cy="4296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90850"/>
            <a:ext cx="12192635" cy="876935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5000">
                <a:solidFill>
                  <a:schemeClr val="tx1"/>
                </a:solidFill>
              </a:rPr>
              <a:t>기획</a:t>
            </a:r>
            <a:endParaRPr lang="ko-KR" altLang="en-US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1145" y="-1439545"/>
            <a:ext cx="1341755" cy="8218805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005" y="476885"/>
            <a:ext cx="1197610" cy="117856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7200">
                <a:solidFill>
                  <a:srgbClr val="a63145"/>
                </a:solidFill>
              </a:rPr>
              <a:t>01</a:t>
            </a:r>
            <a:endParaRPr lang="en-US" altLang="ko-KR" sz="7200">
              <a:solidFill>
                <a:srgbClr val="a6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419672" y="846138"/>
            <a:ext cx="11352657" cy="5520711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05-02.</a:t>
            </a:r>
            <a:r>
              <a:rPr lang="ko-KR" altLang="en-US" sz="1800"/>
              <a:t>   탭 메뉴</a:t>
            </a:r>
            <a:endParaRPr lang="ko-KR" altLang="en-US" sz="1800"/>
          </a:p>
        </p:txBody>
      </p:sp>
      <p:sp>
        <p:nvSpPr>
          <p:cNvPr id="33" name="TextBox 32"/>
          <p:cNvSpPr txBox="1"/>
          <p:nvPr/>
        </p:nvSpPr>
        <p:spPr>
          <a:xfrm>
            <a:off x="5195887" y="1533525"/>
            <a:ext cx="1836230" cy="527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900">
                <a:solidFill>
                  <a:schemeClr val="lt1"/>
                </a:solidFill>
              </a:rPr>
              <a:t>사이트맵</a:t>
            </a:r>
            <a:endParaRPr lang="ko-KR" altLang="en-US" sz="2900">
              <a:solidFill>
                <a:schemeClr val="l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93873" y="2492883"/>
            <a:ext cx="1296162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메뉴헤더</a:t>
            </a:r>
            <a:r>
              <a:rPr lang="en-US" altLang="ko-KR">
                <a:solidFill>
                  <a:schemeClr val="lt1"/>
                </a:solidFill>
              </a:rPr>
              <a:t>1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81684" y="3049905"/>
            <a:ext cx="216027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1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47694" y="3049905"/>
            <a:ext cx="216027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2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96225" y="2492883"/>
            <a:ext cx="1296162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메뉴헤더</a:t>
            </a:r>
            <a:r>
              <a:rPr lang="en-US" altLang="ko-KR">
                <a:solidFill>
                  <a:schemeClr val="lt1"/>
                </a:solidFill>
              </a:rPr>
              <a:t>2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84035" y="3049905"/>
            <a:ext cx="216027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3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16316" y="3049905"/>
            <a:ext cx="216027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4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81684" y="5085207"/>
            <a:ext cx="452628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5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3873" y="4509135"/>
            <a:ext cx="1296162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메뉴헤더</a:t>
            </a:r>
            <a:r>
              <a:rPr lang="en-US" altLang="ko-KR">
                <a:solidFill>
                  <a:schemeClr val="lt1"/>
                </a:solidFill>
              </a:rPr>
              <a:t>3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96225" y="4509135"/>
            <a:ext cx="1296162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메뉴헤더</a:t>
            </a:r>
            <a:r>
              <a:rPr lang="en-US" altLang="ko-KR">
                <a:solidFill>
                  <a:schemeClr val="lt1"/>
                </a:solidFill>
              </a:rPr>
              <a:t>4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1684" y="5445252"/>
            <a:ext cx="452628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6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81683" y="5805297"/>
            <a:ext cx="452628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7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353175" y="5085207"/>
            <a:ext cx="452628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8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171220" y="1849533"/>
            <a:ext cx="1213970" cy="422592"/>
          </a:xfrm>
          <a:prstGeom prst="roundRect">
            <a:avLst>
              <a:gd name="adj" fmla="val 16667"/>
            </a:avLst>
          </a:prstGeom>
          <a:solidFill>
            <a:srgbClr val="a6314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</a:rPr>
              <a:t>로그인</a:t>
            </a:r>
            <a:endParaRPr lang="ko-KR" altLang="en-US" sz="1300">
              <a:solidFill>
                <a:schemeClr val="lt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9562616" y="1849533"/>
            <a:ext cx="1213970" cy="422592"/>
          </a:xfrm>
          <a:prstGeom prst="roundRect">
            <a:avLst>
              <a:gd name="adj" fmla="val 16667"/>
            </a:avLst>
          </a:prstGeom>
          <a:solidFill>
            <a:srgbClr val="595757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/>
              <a:t>회원가입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05-02-1.</a:t>
            </a:r>
            <a:r>
              <a:rPr lang="ko-KR" altLang="en-US" sz="1800"/>
              <a:t>   탭 메뉴</a:t>
            </a:r>
            <a:r>
              <a:rPr lang="en-US" altLang="ko-KR" sz="1800"/>
              <a:t>-PC</a:t>
            </a:r>
            <a:endParaRPr lang="en-US" altLang="ko-KR" sz="180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671" y="846138"/>
            <a:ext cx="11352657" cy="5520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05-02-2.</a:t>
            </a:r>
            <a:r>
              <a:rPr lang="ko-KR" altLang="en-US" sz="1800"/>
              <a:t>   탭 메뉴</a:t>
            </a:r>
            <a:r>
              <a:rPr lang="en-US" altLang="ko-KR" sz="1800"/>
              <a:t>-Mobile</a:t>
            </a:r>
            <a:endParaRPr lang="en-US" altLang="ko-KR" sz="18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44416" y="0"/>
            <a:ext cx="434819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91262" y="1092898"/>
            <a:ext cx="11593449" cy="41471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05-03.</a:t>
            </a:r>
            <a:r>
              <a:rPr lang="ko-KR" altLang="en-US" sz="1800"/>
              <a:t>   제</a:t>
            </a:r>
            <a:r>
              <a:rPr lang="en-US" altLang="ko-KR" sz="1800"/>
              <a:t>2.</a:t>
            </a:r>
            <a:r>
              <a:rPr lang="ko-KR" altLang="en-US" sz="1800"/>
              <a:t> 페이지 </a:t>
            </a:r>
            <a:r>
              <a:rPr lang="en-US" altLang="ko-KR" sz="1800"/>
              <a:t>CONTENTS</a:t>
            </a:r>
            <a:endParaRPr lang="en-US" altLang="ko-KR" sz="1800"/>
          </a:p>
        </p:txBody>
      </p:sp>
      <p:graphicFrame>
        <p:nvGraphicFramePr>
          <p:cNvPr id="31" name="표 30"/>
          <p:cNvGraphicFramePr/>
          <p:nvPr/>
        </p:nvGraphicFramePr>
        <p:xfrm>
          <a:off x="2207514" y="5428615"/>
          <a:ext cx="6965951" cy="142938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561607"/>
                <a:gridCol w="4404344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공연안내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공연날짜가 지나지않은 인기공연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3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개를 제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2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페이지에 보인다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강의안내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강의날짜가 지나지않은 인기강의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3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개를 제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2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페이지에 보인다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91262" y="2060829"/>
            <a:ext cx="2016252" cy="489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 b="1">
                <a:solidFill>
                  <a:srgbClr val="1a1e24"/>
                </a:solidFill>
              </a:rPr>
              <a:t>CONTENTS</a:t>
            </a:r>
            <a:endParaRPr lang="en-US" altLang="ko-KR" sz="2600" b="1">
              <a:solidFill>
                <a:srgbClr val="1a1e24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91262" y="2973977"/>
            <a:ext cx="1474962" cy="6339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rgbClr val="a63145"/>
                  </a:solidFill>
                </a:ln>
                <a:solidFill>
                  <a:srgbClr val="a63145"/>
                </a:solidFill>
              </a:rPr>
              <a:t>공연안내</a:t>
            </a:r>
            <a:endParaRPr lang="ko-KR" altLang="en-US" sz="1100">
              <a:solidFill>
                <a:srgbClr val="a63145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1262" y="3645027"/>
            <a:ext cx="1474962" cy="6339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강의안내</a:t>
            </a:r>
            <a:endParaRPr lang="ko-KR" altLang="en-US" sz="1100">
              <a:solidFill>
                <a:schemeClr val="lt1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91261" y="2973977"/>
            <a:ext cx="1787808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91262" y="3645027"/>
            <a:ext cx="1787808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91261" y="4278983"/>
            <a:ext cx="1787808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 rot="0">
            <a:off x="2603563" y="2060829"/>
            <a:ext cx="2376297" cy="2952369"/>
            <a:chOff x="2603563" y="2060829"/>
            <a:chExt cx="2376297" cy="2952369"/>
          </a:xfrm>
        </p:grpSpPr>
        <p:sp>
          <p:nvSpPr>
            <p:cNvPr id="64" name="직사각형 63"/>
            <p:cNvSpPr/>
            <p:nvPr/>
          </p:nvSpPr>
          <p:spPr>
            <a:xfrm>
              <a:off x="2603563" y="2060829"/>
              <a:ext cx="2376297" cy="2952369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747581" y="2175129"/>
              <a:ext cx="1548194" cy="261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>
                  <a:solidFill>
                    <a:srgbClr val="a63145"/>
                  </a:solidFill>
                </a:rPr>
                <a:t>공연제목</a:t>
              </a:r>
              <a:r>
                <a:rPr lang="en-US" altLang="ko-KR" sz="1100">
                  <a:solidFill>
                    <a:srgbClr val="a63145"/>
                  </a:solidFill>
                </a:rPr>
                <a:t>1</a:t>
              </a:r>
              <a:endParaRPr lang="en-US" altLang="ko-KR" sz="1100">
                <a:solidFill>
                  <a:srgbClr val="a63145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747580" y="2550795"/>
              <a:ext cx="1980249" cy="361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공연장소</a:t>
              </a:r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747581" y="3248025"/>
              <a:ext cx="1980248" cy="361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상세설명</a:t>
              </a:r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01587" y="4653153"/>
              <a:ext cx="1980248" cy="212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800">
                  <a:solidFill>
                    <a:srgbClr val="686868"/>
                  </a:solidFill>
                </a:rPr>
                <a:t>2022-07-08</a:t>
              </a:r>
              <a:endParaRPr lang="en-US" altLang="ko-KR" sz="800">
                <a:solidFill>
                  <a:srgbClr val="686868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0">
            <a:off x="5447919" y="2060829"/>
            <a:ext cx="2376297" cy="2952369"/>
            <a:chOff x="2603563" y="2060829"/>
            <a:chExt cx="2376297" cy="2952369"/>
          </a:xfrm>
        </p:grpSpPr>
        <p:sp>
          <p:nvSpPr>
            <p:cNvPr id="75" name="직사각형 74"/>
            <p:cNvSpPr/>
            <p:nvPr/>
          </p:nvSpPr>
          <p:spPr>
            <a:xfrm>
              <a:off x="2603563" y="2060829"/>
              <a:ext cx="2376297" cy="2952369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747581" y="2175129"/>
              <a:ext cx="1548194" cy="261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>
                  <a:solidFill>
                    <a:srgbClr val="a63145"/>
                  </a:solidFill>
                </a:rPr>
                <a:t>공연제목</a:t>
              </a:r>
              <a:r>
                <a:rPr lang="en-US" altLang="ko-KR" sz="1100">
                  <a:solidFill>
                    <a:srgbClr val="a63145"/>
                  </a:solidFill>
                </a:rPr>
                <a:t>2</a:t>
              </a:r>
              <a:endParaRPr lang="en-US" altLang="ko-KR" sz="1100">
                <a:solidFill>
                  <a:srgbClr val="a63145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47580" y="2550794"/>
              <a:ext cx="1980249" cy="365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공연장소</a:t>
              </a:r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47581" y="3248024"/>
              <a:ext cx="1980248" cy="363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상세설명</a:t>
              </a:r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801587" y="4653153"/>
              <a:ext cx="1980248" cy="212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800">
                  <a:solidFill>
                    <a:srgbClr val="686868"/>
                  </a:solidFill>
                </a:rPr>
                <a:t>2022-07-08</a:t>
              </a:r>
              <a:endParaRPr lang="en-US" altLang="ko-KR" sz="800">
                <a:solidFill>
                  <a:srgbClr val="686868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 rot="0">
            <a:off x="8328279" y="2060829"/>
            <a:ext cx="2376297" cy="2952369"/>
            <a:chOff x="2603563" y="2060829"/>
            <a:chExt cx="2376297" cy="2952369"/>
          </a:xfrm>
        </p:grpSpPr>
        <p:sp>
          <p:nvSpPr>
            <p:cNvPr id="81" name="직사각형 80"/>
            <p:cNvSpPr/>
            <p:nvPr/>
          </p:nvSpPr>
          <p:spPr>
            <a:xfrm>
              <a:off x="2603563" y="2060829"/>
              <a:ext cx="2376297" cy="2952369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47578" y="2175128"/>
              <a:ext cx="1548198" cy="26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>
                  <a:solidFill>
                    <a:srgbClr val="a63145"/>
                  </a:solidFill>
                </a:rPr>
                <a:t>공연제목</a:t>
              </a:r>
              <a:r>
                <a:rPr lang="en-US" altLang="ko-KR" sz="1100">
                  <a:solidFill>
                    <a:srgbClr val="a63145"/>
                  </a:solidFill>
                </a:rPr>
                <a:t>3</a:t>
              </a:r>
              <a:endParaRPr lang="en-US" altLang="ko-KR" sz="1100">
                <a:solidFill>
                  <a:srgbClr val="a63145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747578" y="2550793"/>
              <a:ext cx="1980252" cy="367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공연장소</a:t>
              </a:r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747580" y="3248023"/>
              <a:ext cx="1980250" cy="365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상세설명</a:t>
              </a:r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801577" y="4653152"/>
              <a:ext cx="1980252" cy="212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800">
                  <a:solidFill>
                    <a:srgbClr val="686868"/>
                  </a:solidFill>
                </a:rPr>
                <a:t>2022-07-08</a:t>
              </a:r>
              <a:endParaRPr lang="en-US" altLang="ko-KR" sz="800">
                <a:solidFill>
                  <a:srgbClr val="686868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5366"/>
            <a:ext cx="12192000" cy="4987267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05-03-1.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CONTENTS-PC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05-03-2.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CONTENTS-Mobile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35955" y="0"/>
            <a:ext cx="35814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05-04.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TICKETING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23878" y="1998725"/>
            <a:ext cx="1944243" cy="49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>
                <a:solidFill>
                  <a:srgbClr val="a63145"/>
                </a:solidFill>
              </a:rPr>
              <a:t>TICKETING</a:t>
            </a:r>
            <a:endParaRPr lang="en-US" altLang="ko-KR" sz="2700">
              <a:solidFill>
                <a:srgbClr val="a63145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352" y="3284982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11352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71622" y="3284982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071622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195887" y="3284982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195887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20153" y="3284981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320153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8414" y="3284981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408414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951982" y="5949315"/>
            <a:ext cx="360045" cy="3600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014466" y="6129337"/>
            <a:ext cx="235308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16200000">
            <a:off x="6026086" y="6129337"/>
            <a:ext cx="216027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/>
          <p:nvPr/>
        </p:nvGraphicFramePr>
        <p:xfrm>
          <a:off x="7068121" y="131445"/>
          <a:ext cx="4805680" cy="196024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/>
                <a:gridCol w="30384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이미지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상품 대표이미지가 보인다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.</a:t>
                      </a:r>
                      <a:endParaRPr kumimoji="1" lang="en-US" altLang="ko-KR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공연설명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상품제목과 장소 날짜가 보인다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.</a:t>
                      </a:r>
                      <a:endParaRPr kumimoji="1" lang="en-US" altLang="ko-KR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en-US" altLang="ko-KR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모든 상품페이지로 이동합니다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.</a:t>
                      </a:r>
                      <a:endParaRPr kumimoji="1" lang="en-US" altLang="ko-KR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6" name="타원 55"/>
          <p:cNvSpPr/>
          <p:nvPr/>
        </p:nvSpPr>
        <p:spPr>
          <a:xfrm>
            <a:off x="7714107" y="1638681"/>
            <a:ext cx="360045" cy="3600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7776591" y="1818703"/>
            <a:ext cx="235308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rot="16200000">
            <a:off x="7788211" y="1818703"/>
            <a:ext cx="216027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05-04-1.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TICKETING-PC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448" y="1268760"/>
            <a:ext cx="9422666" cy="465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05-04-2.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TICKETING-Mobile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22966" y="0"/>
            <a:ext cx="4229690" cy="67827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09599" y="1693926"/>
            <a:ext cx="49103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모바일시 상품리스트는 슬라이더로 바뀐다</a:t>
            </a:r>
            <a:endParaRPr lang="ko-KR" altLang="en-US"/>
          </a:p>
          <a:p>
            <a:pPr>
              <a:defRPr/>
            </a:pPr>
            <a:r>
              <a:rPr lang="en-US" altLang="ko-KR"/>
              <a:t>Media screen 650px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시설안내</a:t>
            </a:r>
            <a:endParaRPr kumimoji="0" lang="ko-KR" altLang="en-US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886" y="995023"/>
            <a:ext cx="11660228" cy="4867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35280"/>
            <a:ext cx="4752594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01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기획설명</a:t>
            </a:r>
            <a:endParaRPr lang="ko-KR" altLang="en-US" sz="2600">
              <a:solidFill>
                <a:srgbClr val="595757"/>
              </a:solidFill>
            </a:endParaRPr>
          </a:p>
        </p:txBody>
      </p:sp>
      <p:graphicFrame>
        <p:nvGraphicFramePr>
          <p:cNvPr id="9" name=""/>
          <p:cNvGraphicFramePr>
            <a:graphicFrameLocks noGrp="1"/>
          </p:cNvGraphicFramePr>
          <p:nvPr/>
        </p:nvGraphicFramePr>
        <p:xfrm>
          <a:off x="1559433" y="2420874"/>
          <a:ext cx="8119110" cy="2406014"/>
        </p:xfrm>
        <a:graphic>
          <a:graphicData uri="http://schemas.openxmlformats.org/drawingml/2006/table">
            <a:tbl>
              <a:tblPr firstRow="1" bandRow="1">
                <a:tableStyleId>{42320776-619C-4BAB-845C-80F7B59164DB}</a:tableStyleId>
              </a:tblPr>
              <a:tblGrid>
                <a:gridCol w="2011680"/>
                <a:gridCol w="6107430"/>
              </a:tblGrid>
              <a:tr h="36004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작업기간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pattFill prst="pct5">
                      <a:fgClr>
                        <a:schemeClr val="lt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2022.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10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.01~현재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굴림체"/>
                        <a:ea typeface="굴림체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</a:tr>
              <a:tr h="36004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작업인원</a:t>
                      </a:r>
                      <a:endParaRPr lang="ko-KR" altLang="en-US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pattFill prst="pct5">
                      <a:fgClr>
                        <a:schemeClr val="lt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단독작업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굴림체"/>
                        <a:ea typeface="굴림체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</a:tr>
              <a:tr h="28041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작업 툴</a:t>
                      </a:r>
                      <a:endParaRPr lang="ko-KR" altLang="en-US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pattFill prst="pct5">
                      <a:fgClr>
                        <a:schemeClr val="lt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Java, SpringBoot, html5, css3, jQuery, JavaScript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굴림체"/>
                        <a:ea typeface="굴림체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</a:tr>
              <a:tr h="87745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작업설명</a:t>
                      </a:r>
                      <a:endParaRPr lang="ko-KR" altLang="en-US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pattFill prst="pct5">
                      <a:fgClr>
                        <a:schemeClr val="lt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사회적 거리 두기로 인해 죽었던 공연시장이 다시 살아남에 따라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굴림체"/>
                        <a:ea typeface="굴림체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관리자 페이지로 공연자와 관리자 및 직원을 쉽게 관리하고 극장 설계도를 직접 제작할 수 있는 관리자페이지,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굴림체"/>
                        <a:ea typeface="굴림체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사용자는 공연 및 강의를 예약할 수 있는 웹페이지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굴림체"/>
                        <a:ea typeface="굴림체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0" y="1484757"/>
            <a:ext cx="12192000" cy="6003124"/>
          </a:xfrm>
          <a:prstGeom prst="rect">
            <a:avLst/>
          </a:prstGeom>
          <a:solidFill>
            <a:srgbClr val="c5314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5278" y="2196846"/>
            <a:ext cx="1944244" cy="515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lt1"/>
                </a:solidFill>
              </a:rPr>
              <a:t>LECTURE</a:t>
            </a:r>
            <a:endParaRPr lang="en-US" altLang="ko-KR" sz="2800" b="1">
              <a:solidFill>
                <a:schemeClr val="lt1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 rot="0">
            <a:off x="892302" y="3510534"/>
            <a:ext cx="360045" cy="360045"/>
            <a:chOff x="892302" y="3510534"/>
            <a:chExt cx="360045" cy="360045"/>
          </a:xfrm>
        </p:grpSpPr>
        <p:sp>
          <p:nvSpPr>
            <p:cNvPr id="68" name="타원 67"/>
            <p:cNvSpPr/>
            <p:nvPr/>
          </p:nvSpPr>
          <p:spPr>
            <a:xfrm>
              <a:off x="892302" y="3510534"/>
              <a:ext cx="360045" cy="3600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1044797" y="3641312"/>
              <a:ext cx="55054" cy="49244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1053179" y="3690556"/>
              <a:ext cx="46672" cy="4667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타원 72"/>
          <p:cNvSpPr/>
          <p:nvPr/>
        </p:nvSpPr>
        <p:spPr>
          <a:xfrm>
            <a:off x="407289" y="3510534"/>
            <a:ext cx="360045" cy="360045"/>
          </a:xfrm>
          <a:prstGeom prst="ellipse">
            <a:avLst/>
          </a:prstGeom>
          <a:noFill/>
          <a:ln>
            <a:solidFill>
              <a:schemeClr val="accent1">
                <a:shade val="20000"/>
                <a:alpha val="61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rot="0" flipH="1">
            <a:off x="547068" y="3642598"/>
            <a:ext cx="80486" cy="95915"/>
            <a:chOff x="559784" y="3641312"/>
            <a:chExt cx="55054" cy="95915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559784" y="3641312"/>
              <a:ext cx="55054" cy="49244"/>
            </a:xfrm>
            <a:prstGeom prst="line">
              <a:avLst/>
            </a:prstGeom>
            <a:ln>
              <a:solidFill>
                <a:schemeClr val="dk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V="1">
              <a:off x="568166" y="3690556"/>
              <a:ext cx="46672" cy="46672"/>
            </a:xfrm>
            <a:prstGeom prst="line">
              <a:avLst/>
            </a:prstGeom>
            <a:ln>
              <a:solidFill>
                <a:schemeClr val="dk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/>
          <p:cNvSpPr/>
          <p:nvPr/>
        </p:nvSpPr>
        <p:spPr>
          <a:xfrm>
            <a:off x="407289" y="4149090"/>
            <a:ext cx="1368171" cy="136817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07289" y="5733288"/>
            <a:ext cx="1368171" cy="28803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이름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279523" y="4149090"/>
            <a:ext cx="453656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내용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408414" y="4149090"/>
            <a:ext cx="1368171" cy="136817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408414" y="5733288"/>
            <a:ext cx="1368171" cy="28803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이름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280648" y="4149090"/>
            <a:ext cx="911352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내용</a:t>
            </a:r>
            <a:endParaRPr lang="ko-KR" altLang="en-US">
              <a:solidFill>
                <a:schemeClr val="lt1"/>
              </a:solidFill>
            </a:endParaRPr>
          </a:p>
        </p:txBody>
      </p:sp>
      <p:graphicFrame>
        <p:nvGraphicFramePr>
          <p:cNvPr id="84" name="표 83"/>
          <p:cNvGraphicFramePr/>
          <p:nvPr/>
        </p:nvGraphicFramePr>
        <p:xfrm>
          <a:off x="6796518" y="0"/>
          <a:ext cx="4805680" cy="24911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/>
                <a:gridCol w="30384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이미지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강사 프로필 사진이 보인다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이름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강사이름이 보인다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내용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강의 제목과 날짜가 보인다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버튼으로 슬라이드가 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85" name="그룹 84"/>
          <p:cNvGrpSpPr/>
          <p:nvPr/>
        </p:nvGrpSpPr>
        <p:grpSpPr>
          <a:xfrm rot="0">
            <a:off x="7464171" y="2016823"/>
            <a:ext cx="360045" cy="360045"/>
            <a:chOff x="892302" y="3510534"/>
            <a:chExt cx="360045" cy="360045"/>
          </a:xfrm>
        </p:grpSpPr>
        <p:sp>
          <p:nvSpPr>
            <p:cNvPr id="86" name="타원 85"/>
            <p:cNvSpPr/>
            <p:nvPr/>
          </p:nvSpPr>
          <p:spPr>
            <a:xfrm>
              <a:off x="892302" y="3510534"/>
              <a:ext cx="360045" cy="3600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1044797" y="3641312"/>
              <a:ext cx="55054" cy="49244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flipV="1">
              <a:off x="1053179" y="3690556"/>
              <a:ext cx="46672" cy="4667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LECTURE-PC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361" y="1484757"/>
            <a:ext cx="9408414" cy="4632536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5999226" y="846138"/>
            <a:ext cx="4392549" cy="36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마우스 드래그 또는 터치로 슬라이드 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LECTURE-Mobile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0198" y="56679"/>
            <a:ext cx="4201111" cy="6744641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609599" y="2059242"/>
            <a:ext cx="4392549" cy="36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마우스 드래그 또는 터치로 슬라이드 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NEWS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4" name="표 83"/>
          <p:cNvGraphicFramePr/>
          <p:nvPr/>
        </p:nvGraphicFramePr>
        <p:xfrm>
          <a:off x="7248144" y="396875"/>
          <a:ext cx="4805680" cy="8985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/>
                <a:gridCol w="30384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관리자가 지정한 게시판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2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개와 게시글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5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개가 보인다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702" y="1484757"/>
            <a:ext cx="11612596" cy="4772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05-07.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CONTACT</a:t>
            </a:r>
            <a:endParaRPr kumimoji="0" lang="en-US" altLang="ko-KR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6940" y="1295400"/>
            <a:ext cx="8958119" cy="5176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05-08.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로그인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1" name="Table 3"/>
          <p:cNvGraphicFramePr>
            <a:graphicFrameLocks noGrp="1"/>
          </p:cNvGraphicFramePr>
          <p:nvPr/>
        </p:nvGraphicFramePr>
        <p:xfrm>
          <a:off x="798512" y="4164330"/>
          <a:ext cx="4805680" cy="1737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/>
                <a:gridCol w="30384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아이디를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비밀번호를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정보를 전송하여 로그인을 진행합니다.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2" name="그림 28" descr="C:/Users/hanra/AppData/Roaming/PolarisOffice/ETemp/22200_12573376/fImage64711306334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13877" y="1332230"/>
            <a:ext cx="7582535" cy="2686685"/>
          </a:xfrm>
          <a:prstGeom prst="rect">
            <a:avLst/>
          </a:prstGeom>
          <a:noFill/>
        </p:spPr>
      </p:pic>
      <p:sp>
        <p:nvSpPr>
          <p:cNvPr id="93" name="도형 33"/>
          <p:cNvSpPr/>
          <p:nvPr/>
        </p:nvSpPr>
        <p:spPr>
          <a:xfrm>
            <a:off x="1552257" y="465264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4" name="도형 34"/>
          <p:cNvSpPr/>
          <p:nvPr/>
        </p:nvSpPr>
        <p:spPr>
          <a:xfrm>
            <a:off x="3730942" y="203454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5" name="도형 35"/>
          <p:cNvSpPr/>
          <p:nvPr/>
        </p:nvSpPr>
        <p:spPr>
          <a:xfrm>
            <a:off x="3725862" y="263779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6" name="도형 36"/>
          <p:cNvSpPr/>
          <p:nvPr/>
        </p:nvSpPr>
        <p:spPr>
          <a:xfrm>
            <a:off x="5961062" y="22917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7" name="도형 37"/>
          <p:cNvSpPr/>
          <p:nvPr/>
        </p:nvSpPr>
        <p:spPr>
          <a:xfrm>
            <a:off x="3956367" y="329755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8" name="도형 38"/>
          <p:cNvSpPr/>
          <p:nvPr/>
        </p:nvSpPr>
        <p:spPr>
          <a:xfrm>
            <a:off x="5006657" y="329755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9" name="도형 39"/>
          <p:cNvSpPr/>
          <p:nvPr/>
        </p:nvSpPr>
        <p:spPr>
          <a:xfrm>
            <a:off x="5961062" y="32785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0" name="도형 40"/>
          <p:cNvSpPr/>
          <p:nvPr/>
        </p:nvSpPr>
        <p:spPr>
          <a:xfrm>
            <a:off x="1549717" y="50984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1" name="도형 41"/>
          <p:cNvSpPr/>
          <p:nvPr/>
        </p:nvSpPr>
        <p:spPr>
          <a:xfrm>
            <a:off x="1550352" y="554609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graphicFrame>
        <p:nvGraphicFramePr>
          <p:cNvPr id="102" name="표 43"/>
          <p:cNvGraphicFramePr>
            <a:graphicFrameLocks noGrp="1"/>
          </p:cNvGraphicFramePr>
          <p:nvPr/>
        </p:nvGraphicFramePr>
        <p:xfrm>
          <a:off x="5942012" y="4165600"/>
          <a:ext cx="4805680" cy="1737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/>
                <a:gridCol w="30384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ㅎ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회원가입 페이지로 이동합니다.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아이디 / 비밀번호 찾기 페이지로 이동합니다.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네이버와 연동하여 로그인을 진행합니다.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3" name="도형 45"/>
          <p:cNvSpPr/>
          <p:nvPr/>
        </p:nvSpPr>
        <p:spPr>
          <a:xfrm>
            <a:off x="6730682" y="46501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4" name="도형 46"/>
          <p:cNvSpPr/>
          <p:nvPr/>
        </p:nvSpPr>
        <p:spPr>
          <a:xfrm>
            <a:off x="6730682" y="50984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5" name="도형 47"/>
          <p:cNvSpPr/>
          <p:nvPr/>
        </p:nvSpPr>
        <p:spPr>
          <a:xfrm>
            <a:off x="6730682" y="554672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05-08</a:t>
            </a:r>
            <a:r>
              <a:rPr kumimoji="0" lang="ko-KR" altLang="en-US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-1</a:t>
            </a: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로그인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5932" y="1532973"/>
            <a:ext cx="7320136" cy="3792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05-09.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회원가입</a:t>
            </a:r>
            <a:endParaRPr kumimoji="0" lang="ko-KR" altLang="en-US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6" name="Table 3"/>
          <p:cNvGraphicFramePr>
            <a:graphicFrameLocks noGrp="1"/>
          </p:cNvGraphicFramePr>
          <p:nvPr/>
        </p:nvGraphicFramePr>
        <p:xfrm>
          <a:off x="6905625" y="1082040"/>
          <a:ext cx="4805680" cy="44767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/>
                <a:gridCol w="30384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아이디를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비밀번호를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위의 입력한 비밀번호와 동일한지 확인합니다.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본인의 이름을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인증번호를 받을 이메일을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입력 된 이메일로 인증번호를 전송합니다.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전화번호를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입력된 정보를 전송합니다.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로그인 페이지로 이동합니다.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7" name="그림 9" descr="C:/Users/hanra/AppData/Roaming/PolarisOffice/ETemp/22200_12573376/fImage201341078467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960" y="1082675"/>
            <a:ext cx="6193155" cy="5565140"/>
          </a:xfrm>
          <a:prstGeom prst="rect">
            <a:avLst/>
          </a:prstGeom>
          <a:noFill/>
        </p:spPr>
      </p:pic>
      <p:sp>
        <p:nvSpPr>
          <p:cNvPr id="108" name="도형 10"/>
          <p:cNvSpPr/>
          <p:nvPr/>
        </p:nvSpPr>
        <p:spPr>
          <a:xfrm>
            <a:off x="2477770" y="203644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9" name="도형 11"/>
          <p:cNvSpPr/>
          <p:nvPr/>
        </p:nvSpPr>
        <p:spPr>
          <a:xfrm>
            <a:off x="2479040" y="246697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0" name="도형 12"/>
          <p:cNvSpPr/>
          <p:nvPr/>
        </p:nvSpPr>
        <p:spPr>
          <a:xfrm>
            <a:off x="2480310" y="28848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1" name="도형 13"/>
          <p:cNvSpPr/>
          <p:nvPr/>
        </p:nvSpPr>
        <p:spPr>
          <a:xfrm>
            <a:off x="2480310" y="326263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2" name="도형 14"/>
          <p:cNvSpPr/>
          <p:nvPr/>
        </p:nvSpPr>
        <p:spPr>
          <a:xfrm>
            <a:off x="2480310" y="369125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3" name="도형 15"/>
          <p:cNvSpPr/>
          <p:nvPr/>
        </p:nvSpPr>
        <p:spPr>
          <a:xfrm>
            <a:off x="2480310" y="452374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4" name="도형 16"/>
          <p:cNvSpPr/>
          <p:nvPr/>
        </p:nvSpPr>
        <p:spPr>
          <a:xfrm>
            <a:off x="2480310" y="635508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5" name="도형 17"/>
          <p:cNvSpPr/>
          <p:nvPr/>
        </p:nvSpPr>
        <p:spPr>
          <a:xfrm>
            <a:off x="3402330" y="634873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9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6" name="도형 18"/>
          <p:cNvSpPr/>
          <p:nvPr/>
        </p:nvSpPr>
        <p:spPr>
          <a:xfrm>
            <a:off x="7660005" y="15513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7" name="도형 19"/>
          <p:cNvSpPr/>
          <p:nvPr/>
        </p:nvSpPr>
        <p:spPr>
          <a:xfrm>
            <a:off x="7661275" y="199390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8" name="도형 20"/>
          <p:cNvSpPr/>
          <p:nvPr/>
        </p:nvSpPr>
        <p:spPr>
          <a:xfrm>
            <a:off x="7656195" y="246316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9" name="도형 21"/>
          <p:cNvSpPr/>
          <p:nvPr/>
        </p:nvSpPr>
        <p:spPr>
          <a:xfrm>
            <a:off x="7656195" y="291147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0" name="도형 22"/>
          <p:cNvSpPr/>
          <p:nvPr/>
        </p:nvSpPr>
        <p:spPr>
          <a:xfrm>
            <a:off x="7661910" y="335343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1" name="도형 23"/>
          <p:cNvSpPr/>
          <p:nvPr/>
        </p:nvSpPr>
        <p:spPr>
          <a:xfrm>
            <a:off x="2475230" y="411543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2" name="도형 24"/>
          <p:cNvSpPr/>
          <p:nvPr/>
        </p:nvSpPr>
        <p:spPr>
          <a:xfrm>
            <a:off x="7663815" y="38157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3" name="도형 25"/>
          <p:cNvSpPr/>
          <p:nvPr/>
        </p:nvSpPr>
        <p:spPr>
          <a:xfrm>
            <a:off x="7662545" y="42564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4" name="도형 26"/>
          <p:cNvSpPr/>
          <p:nvPr/>
        </p:nvSpPr>
        <p:spPr>
          <a:xfrm>
            <a:off x="7656195" y="470408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5" name="도형 27"/>
          <p:cNvSpPr/>
          <p:nvPr/>
        </p:nvSpPr>
        <p:spPr>
          <a:xfrm>
            <a:off x="7661910" y="518477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9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05-09</a:t>
            </a:r>
            <a:r>
              <a:rPr kumimoji="0" lang="ko-KR" altLang="en-US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-1</a:t>
            </a: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회원가입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4444" y="61442"/>
            <a:ext cx="4563111" cy="6735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05-10.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마이페이지</a:t>
            </a:r>
            <a:endParaRPr kumimoji="0" lang="ko-KR" altLang="en-US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6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390" y="1300480"/>
            <a:ext cx="7210988" cy="2063614"/>
          </a:xfrm>
          <a:prstGeom prst="rect">
            <a:avLst/>
          </a:prstGeom>
        </p:spPr>
      </p:pic>
      <p:graphicFrame>
        <p:nvGraphicFramePr>
          <p:cNvPr id="127" name="Table 3"/>
          <p:cNvGraphicFramePr>
            <a:graphicFrameLocks noGrp="1"/>
          </p:cNvGraphicFramePr>
          <p:nvPr/>
        </p:nvGraphicFramePr>
        <p:xfrm>
          <a:off x="707390" y="3777615"/>
          <a:ext cx="4805680" cy="8985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/>
                <a:gridCol w="30384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53086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회원정보 수정 버튼을 눌러 프로필 관리 페이지로 이동한다.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8" name="Rect 0"/>
          <p:cNvSpPr/>
          <p:nvPr/>
        </p:nvSpPr>
        <p:spPr>
          <a:xfrm>
            <a:off x="1492885" y="425958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9" name="도형 52"/>
          <p:cNvSpPr/>
          <p:nvPr/>
        </p:nvSpPr>
        <p:spPr>
          <a:xfrm>
            <a:off x="6333490" y="3919220"/>
            <a:ext cx="6985" cy="6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30" name="도형 53"/>
          <p:cNvSpPr/>
          <p:nvPr/>
        </p:nvSpPr>
        <p:spPr>
          <a:xfrm>
            <a:off x="6826250" y="280098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35280"/>
            <a:ext cx="4752594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01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기획의도</a:t>
            </a:r>
            <a:endParaRPr lang="ko-KR" altLang="en-US" sz="2600">
              <a:solidFill>
                <a:srgbClr val="595757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07368" y="2456892"/>
          <a:ext cx="3600400" cy="331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/>
              </a:tblGrid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관리자 페이지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강사 및 공연자 또는 직원만 가입하고 접속할수있다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일정을 통해 본인의 일정을 확인한다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권한을 생성하여 원하는 직원에게 직책과 권한을 부여한다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팀을 만들어 팀별로 관리할수있다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관리자페이지에 게시판을 통해 소통할수있다</a:t>
                      </a:r>
                      <a:r>
                        <a:rPr lang="en-US" altLang="ko-KR"/>
                        <a:t>.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71564" y="1232756"/>
            <a:ext cx="7740860" cy="908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사회적 거리 두기로 인해 죽었던 공연시장이 다시 살아남에 따라</a:t>
            </a:r>
            <a:br>
              <a:rPr lang="ko-KR" altLang="en-US"/>
            </a:br>
            <a:r>
              <a:rPr lang="ko-KR" altLang="en-US"/>
              <a:t>관리자 페이지로 공연자와 관리자 및 직원을 쉽게 관리하고</a:t>
            </a:r>
            <a:br>
              <a:rPr lang="ko-KR" altLang="en-US"/>
            </a:br>
            <a:r>
              <a:rPr lang="ko-KR" altLang="en-US"/>
              <a:t>사용자는 공연 및 강의를 예약할 수 있는 웹페이지</a:t>
            </a:r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356140" y="3180792"/>
          <a:ext cx="3600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/>
              </a:tblGrid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유저페이지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공연 및 강의를 확인할수있다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극장 내부 시설을 확인할수있다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공연 및 강의를 예약할수있다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게시판을 이용할수있다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05-11.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회원정보수정</a:t>
            </a:r>
            <a:endParaRPr kumimoji="0" lang="ko-KR" altLang="en-US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1" name="개체 6"/>
          <p:cNvGraphicFramePr>
            <a:graphicFrameLocks noChangeAspect="1"/>
          </p:cNvGraphicFramePr>
          <p:nvPr/>
        </p:nvGraphicFramePr>
        <p:xfrm>
          <a:off x="6248281" y="146730"/>
          <a:ext cx="5104945" cy="2553070"/>
        </p:xfrm>
        <a:graphic>
          <a:graphicData uri="http://schemas.openxmlformats.org/presentationml/2006/ole">
            <p:oleObj spid="_x0000_s4102" r:id="rId3" imgW="6780600" imgH="3390120" progId="">
              <p:embed/>
            </p:oleObj>
          </a:graphicData>
        </a:graphic>
      </p:graphicFrame>
      <p:pic>
        <p:nvPicPr>
          <p:cNvPr id="132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92800" y="2621345"/>
            <a:ext cx="6190732" cy="4236655"/>
          </a:xfrm>
          <a:prstGeom prst="rect">
            <a:avLst/>
          </a:prstGeom>
        </p:spPr>
      </p:pic>
      <p:sp>
        <p:nvSpPr>
          <p:cNvPr id="134" name="Rect 0"/>
          <p:cNvSpPr/>
          <p:nvPr/>
        </p:nvSpPr>
        <p:spPr>
          <a:xfrm>
            <a:off x="6333490" y="3919220"/>
            <a:ext cx="6985" cy="6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graphicFrame>
        <p:nvGraphicFramePr>
          <p:cNvPr id="135" name="표 57"/>
          <p:cNvGraphicFramePr>
            <a:graphicFrameLocks noGrp="1"/>
          </p:cNvGraphicFramePr>
          <p:nvPr/>
        </p:nvGraphicFramePr>
        <p:xfrm>
          <a:off x="323735" y="950384"/>
          <a:ext cx="3781425" cy="45612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90650"/>
                <a:gridCol w="23907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50927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        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처럼 바뀐다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073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       </a:t>
                      </a:r>
                      <a:r>
                        <a:rPr kumimoji="1" lang="ko-KR" altLang="en-US" sz="1200" b="0" i="0" strike="noStrike" kern="1200" cap="none" baseline="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 처럼 바뀐다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073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변경할 이메일의 주소를 입력후 전송이 성공할경우         이 나타난다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073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인증번호를 입력하여 확인한다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073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현재비밀번호와 새로운비밀번호를 입력한다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073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회원을 탈퇴한다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(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회원바로삭제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)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073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수정된 내용을 수정한다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073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취소하여 원래 상태로 돌아간다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6" name="도형 59"/>
          <p:cNvSpPr/>
          <p:nvPr/>
        </p:nvSpPr>
        <p:spPr>
          <a:xfrm>
            <a:off x="7103110" y="125259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37" name="도형 60"/>
          <p:cNvSpPr/>
          <p:nvPr/>
        </p:nvSpPr>
        <p:spPr>
          <a:xfrm>
            <a:off x="7103109" y="235845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38" name="도형 61"/>
          <p:cNvSpPr/>
          <p:nvPr/>
        </p:nvSpPr>
        <p:spPr>
          <a:xfrm>
            <a:off x="7103108" y="363038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39" name="도형 62"/>
          <p:cNvSpPr/>
          <p:nvPr/>
        </p:nvSpPr>
        <p:spPr>
          <a:xfrm>
            <a:off x="908708" y="146701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0" name="도형 63"/>
          <p:cNvSpPr/>
          <p:nvPr/>
        </p:nvSpPr>
        <p:spPr>
          <a:xfrm>
            <a:off x="908711" y="195243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1" name="도형 64"/>
          <p:cNvSpPr/>
          <p:nvPr/>
        </p:nvSpPr>
        <p:spPr>
          <a:xfrm>
            <a:off x="908709" y="2558207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2" name="도형 61"/>
          <p:cNvSpPr/>
          <p:nvPr/>
        </p:nvSpPr>
        <p:spPr>
          <a:xfrm>
            <a:off x="7103107" y="3995174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3" name="도형 61"/>
          <p:cNvSpPr/>
          <p:nvPr/>
        </p:nvSpPr>
        <p:spPr>
          <a:xfrm>
            <a:off x="7093582" y="51744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4" name="도형 61"/>
          <p:cNvSpPr/>
          <p:nvPr/>
        </p:nvSpPr>
        <p:spPr>
          <a:xfrm>
            <a:off x="1802533" y="1464534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5" name="도형 61"/>
          <p:cNvSpPr/>
          <p:nvPr/>
        </p:nvSpPr>
        <p:spPr>
          <a:xfrm>
            <a:off x="10999060" y="621677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6" name="도형 61"/>
          <p:cNvSpPr/>
          <p:nvPr/>
        </p:nvSpPr>
        <p:spPr>
          <a:xfrm>
            <a:off x="8151926" y="653259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7" name="도형 61"/>
          <p:cNvSpPr/>
          <p:nvPr/>
        </p:nvSpPr>
        <p:spPr>
          <a:xfrm>
            <a:off x="1817523" y="195243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 sz="1800">
                <a:latin typeface="맑은 고딕"/>
                <a:ea typeface="맑은 고딕"/>
              </a:rPr>
              <a:t>5</a:t>
            </a:r>
            <a:endParaRPr lang="en-US" altLang="ko-KR" sz="1800">
              <a:latin typeface="맑은 고딕"/>
              <a:ea typeface="맑은 고딕"/>
            </a:endParaRPr>
          </a:p>
        </p:txBody>
      </p:sp>
      <p:sp>
        <p:nvSpPr>
          <p:cNvPr id="148" name="도형 61"/>
          <p:cNvSpPr/>
          <p:nvPr/>
        </p:nvSpPr>
        <p:spPr>
          <a:xfrm>
            <a:off x="9320327" y="6555529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9" name="도형 61"/>
          <p:cNvSpPr/>
          <p:nvPr/>
        </p:nvSpPr>
        <p:spPr>
          <a:xfrm>
            <a:off x="3243242" y="2552103"/>
            <a:ext cx="202184" cy="196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0" name="도형 64"/>
          <p:cNvSpPr/>
          <p:nvPr/>
        </p:nvSpPr>
        <p:spPr>
          <a:xfrm>
            <a:off x="908707" y="3104447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1" name="도형 64"/>
          <p:cNvSpPr/>
          <p:nvPr/>
        </p:nvSpPr>
        <p:spPr>
          <a:xfrm>
            <a:off x="902847" y="359744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2" name="도형 64"/>
          <p:cNvSpPr/>
          <p:nvPr/>
        </p:nvSpPr>
        <p:spPr>
          <a:xfrm>
            <a:off x="902848" y="4126619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3" name="도형 64"/>
          <p:cNvSpPr/>
          <p:nvPr/>
        </p:nvSpPr>
        <p:spPr>
          <a:xfrm>
            <a:off x="902846" y="4617956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4" name="도형 64"/>
          <p:cNvSpPr/>
          <p:nvPr/>
        </p:nvSpPr>
        <p:spPr>
          <a:xfrm>
            <a:off x="902845" y="5103376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659" y="1101408"/>
            <a:ext cx="8010280" cy="5351970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05-12.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게시판</a:t>
            </a:r>
            <a:endParaRPr kumimoji="0" lang="ko-KR" altLang="en-US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6" name="Rect 0"/>
          <p:cNvSpPr/>
          <p:nvPr/>
        </p:nvSpPr>
        <p:spPr>
          <a:xfrm>
            <a:off x="6332855" y="4317048"/>
            <a:ext cx="6985" cy="6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graphicFrame>
        <p:nvGraphicFramePr>
          <p:cNvPr id="157" name="Table 3"/>
          <p:cNvGraphicFramePr>
            <a:graphicFrameLocks noGrp="1"/>
          </p:cNvGraphicFramePr>
          <p:nvPr/>
        </p:nvGraphicFramePr>
        <p:xfrm>
          <a:off x="8295005" y="1101408"/>
          <a:ext cx="3781425" cy="232791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90650"/>
                <a:gridCol w="2390775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50927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검색할 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 제목을 입력한다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3784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페이징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을 작성하러간다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8" name="Rect 0"/>
          <p:cNvSpPr/>
          <p:nvPr/>
        </p:nvSpPr>
        <p:spPr>
          <a:xfrm>
            <a:off x="8865870" y="158591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9" name="Rect 0"/>
          <p:cNvSpPr/>
          <p:nvPr/>
        </p:nvSpPr>
        <p:spPr>
          <a:xfrm>
            <a:off x="8867140" y="208692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0" name="Rect 0"/>
          <p:cNvSpPr/>
          <p:nvPr/>
        </p:nvSpPr>
        <p:spPr>
          <a:xfrm>
            <a:off x="8868410" y="261969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2" name="도형 66"/>
          <p:cNvSpPr/>
          <p:nvPr/>
        </p:nvSpPr>
        <p:spPr>
          <a:xfrm>
            <a:off x="6474206" y="275113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3" name="도형 67"/>
          <p:cNvSpPr/>
          <p:nvPr/>
        </p:nvSpPr>
        <p:spPr>
          <a:xfrm>
            <a:off x="2855595" y="375443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4" name="도형 68"/>
          <p:cNvSpPr/>
          <p:nvPr/>
        </p:nvSpPr>
        <p:spPr>
          <a:xfrm>
            <a:off x="3125470" y="5614416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8" name="도형 72"/>
          <p:cNvSpPr/>
          <p:nvPr/>
        </p:nvSpPr>
        <p:spPr>
          <a:xfrm>
            <a:off x="1073531" y="236220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70" name="도형 74"/>
          <p:cNvSpPr/>
          <p:nvPr/>
        </p:nvSpPr>
        <p:spPr>
          <a:xfrm>
            <a:off x="8867140" y="305212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383" y="1585913"/>
            <a:ext cx="8382923" cy="4604806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05-13.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게시글 작성</a:t>
            </a:r>
            <a:endParaRPr kumimoji="0" lang="ko-KR" altLang="en-US" sz="1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6" name="Rect 0"/>
          <p:cNvSpPr/>
          <p:nvPr/>
        </p:nvSpPr>
        <p:spPr>
          <a:xfrm>
            <a:off x="6332855" y="4317048"/>
            <a:ext cx="6985" cy="6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graphicFrame>
        <p:nvGraphicFramePr>
          <p:cNvPr id="157" name="Table 3"/>
          <p:cNvGraphicFramePr>
            <a:graphicFrameLocks noGrp="1"/>
          </p:cNvGraphicFramePr>
          <p:nvPr/>
        </p:nvGraphicFramePr>
        <p:xfrm>
          <a:off x="8868410" y="1101408"/>
          <a:ext cx="3208019" cy="232791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179775"/>
                <a:gridCol w="2028244"/>
              </a:tblGrid>
              <a:tr h="3676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</a:tr>
              <a:tr h="509270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게시판 목록을 선택한다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53784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step2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가 열린다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제목을 입력한다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 vert="horz" lIns="116205" tIns="43814" rIns="116205" bIns="43814" anchor="ctr" anchorCtr="0"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116205" tIns="43814" rIns="116205" bIns="43814" anchor="ctr" anchorCtr="0"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게시글을 작성한다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8" name="Rect 0"/>
          <p:cNvSpPr/>
          <p:nvPr/>
        </p:nvSpPr>
        <p:spPr>
          <a:xfrm>
            <a:off x="9333865" y="158591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9" name="Rect 0"/>
          <p:cNvSpPr/>
          <p:nvPr/>
        </p:nvSpPr>
        <p:spPr>
          <a:xfrm>
            <a:off x="9335135" y="208692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0" name="Rect 0"/>
          <p:cNvSpPr/>
          <p:nvPr/>
        </p:nvSpPr>
        <p:spPr>
          <a:xfrm>
            <a:off x="9336405" y="261969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2" name="도형 66"/>
          <p:cNvSpPr/>
          <p:nvPr/>
        </p:nvSpPr>
        <p:spPr>
          <a:xfrm>
            <a:off x="6096000" y="249364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3" name="도형 67"/>
          <p:cNvSpPr/>
          <p:nvPr/>
        </p:nvSpPr>
        <p:spPr>
          <a:xfrm>
            <a:off x="7392162" y="316611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4" name="도형 68"/>
          <p:cNvSpPr/>
          <p:nvPr/>
        </p:nvSpPr>
        <p:spPr>
          <a:xfrm>
            <a:off x="2513711" y="4534281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8" name="도형 72"/>
          <p:cNvSpPr/>
          <p:nvPr/>
        </p:nvSpPr>
        <p:spPr>
          <a:xfrm>
            <a:off x="7392162" y="5085207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70" name="도형 74"/>
          <p:cNvSpPr/>
          <p:nvPr/>
        </p:nvSpPr>
        <p:spPr>
          <a:xfrm>
            <a:off x="9335135" y="305212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05-13</a:t>
            </a:r>
            <a:r>
              <a:rPr kumimoji="0" lang="ko-KR" altLang="en-US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-1</a:t>
            </a: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게시글 작성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46138"/>
            <a:ext cx="12192000" cy="609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6" y="3212973"/>
            <a:ext cx="4752596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관리자 페이지</a:t>
            </a:r>
            <a:r>
              <a:rPr lang="en-US" altLang="ko-KR" sz="3800">
                <a:solidFill>
                  <a:srgbClr val="595757"/>
                </a:solidFill>
              </a:rPr>
              <a:t>(</a:t>
            </a:r>
            <a:r>
              <a:rPr lang="ko-KR" altLang="en-US" sz="3800">
                <a:solidFill>
                  <a:srgbClr val="595757"/>
                </a:solidFill>
              </a:rPr>
              <a:t>반응형</a:t>
            </a:r>
            <a:r>
              <a:rPr lang="en-US" altLang="ko-KR" sz="3800">
                <a:solidFill>
                  <a:srgbClr val="595757"/>
                </a:solidFill>
              </a:rPr>
              <a:t>)</a:t>
            </a:r>
            <a:endParaRPr lang="en-US" altLang="ko-KR" sz="38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로그인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75" name="표 6"/>
          <p:cNvGraphicFramePr>
            <a:graphicFrameLocks noGrp="1"/>
          </p:cNvGraphicFramePr>
          <p:nvPr/>
        </p:nvGraphicFramePr>
        <p:xfrm>
          <a:off x="7354222" y="1043735"/>
          <a:ext cx="4715619" cy="1727659"/>
        </p:xfrm>
        <a:graphic>
          <a:graphicData uri="http://schemas.openxmlformats.org/drawingml/2006/table">
            <a:tbl>
              <a:tblPr firstRow="1" bandRow="1"/>
              <a:tblGrid>
                <a:gridCol w="1734990"/>
                <a:gridCol w="2980629"/>
              </a:tblGrid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로그인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로그인하여 관리자 페이지 진입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1175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회원가입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회원가입하기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ID/PW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찾기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를찾고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PW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재설정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pic>
        <p:nvPicPr>
          <p:cNvPr id="17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123" y="1043735"/>
            <a:ext cx="6041959" cy="28803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77" name="직사각형 22"/>
          <p:cNvSpPr/>
          <p:nvPr/>
        </p:nvSpPr>
        <p:spPr>
          <a:xfrm>
            <a:off x="3606789" y="3492007"/>
            <a:ext cx="2736304" cy="432048"/>
          </a:xfrm>
          <a:prstGeom prst="rect">
            <a:avLst/>
          </a:prstGeom>
          <a:solidFill>
            <a:srgbClr val="f8f9fa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회원가입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78" name="표 6"/>
          <p:cNvGraphicFramePr>
            <a:graphicFrameLocks noGrp="1"/>
          </p:cNvGraphicFramePr>
          <p:nvPr/>
        </p:nvGraphicFramePr>
        <p:xfrm>
          <a:off x="7066948" y="1043744"/>
          <a:ext cx="4854932" cy="4026818"/>
        </p:xfrm>
        <a:graphic>
          <a:graphicData uri="http://schemas.openxmlformats.org/drawingml/2006/table">
            <a:tbl>
              <a:tblPr firstRow="1" bandRow="1"/>
              <a:tblGrid>
                <a:gridCol w="1786247"/>
                <a:gridCol w="3068685"/>
              </a:tblGrid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회원가입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회원가입을 하여 관리자 승인을 기다린다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아이디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아이디는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글자가 넘어가지 않는다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이메일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이메일 전송버튼을 누른다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인증번호 전송시 아래 사진처럼 인증한다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일치할경우 버튼이 사라진다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핸드폰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핸드폰은 숫자만 입력가능하다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비밀번호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최소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길이로 비밀번호를 설정한다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비밀번호확인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비밀번호가 서로 다를경우 아이디중복 글자처럼 패스워드밑에 표시된다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소속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소속을 선택할경우 커스텀된 셀렉트박스를 보여준다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pic>
        <p:nvPicPr>
          <p:cNvPr id="179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441" y="1043744"/>
            <a:ext cx="6025380" cy="2811385"/>
          </a:xfrm>
          <a:prstGeom prst="rect">
            <a:avLst/>
          </a:prstGeom>
        </p:spPr>
      </p:pic>
      <p:pic>
        <p:nvPicPr>
          <p:cNvPr id="180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441" y="4005072"/>
            <a:ext cx="2974069" cy="1867439"/>
          </a:xfrm>
          <a:prstGeom prst="rect">
            <a:avLst/>
          </a:prstGeom>
        </p:spPr>
      </p:pic>
      <p:sp>
        <p:nvSpPr>
          <p:cNvPr id="181" name="TextBox 3"/>
          <p:cNvSpPr txBox="1"/>
          <p:nvPr/>
        </p:nvSpPr>
        <p:spPr>
          <a:xfrm>
            <a:off x="1059561" y="4032908"/>
            <a:ext cx="1813179" cy="365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chemeClr val="accent6">
                    <a:lumMod val="50000"/>
                  </a:schemeClr>
                </a:solidFill>
              </a:rPr>
              <a:t>인증번호 전송시</a:t>
            </a:r>
            <a:endParaRPr lang="ko-KR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82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1224" y="4005072"/>
            <a:ext cx="2950597" cy="1858730"/>
          </a:xfrm>
          <a:prstGeom prst="rect">
            <a:avLst/>
          </a:prstGeom>
        </p:spPr>
      </p:pic>
      <p:sp>
        <p:nvSpPr>
          <p:cNvPr id="183" name="TextBox 14"/>
          <p:cNvSpPr txBox="1"/>
          <p:nvPr/>
        </p:nvSpPr>
        <p:spPr>
          <a:xfrm>
            <a:off x="4133759" y="4000716"/>
            <a:ext cx="1815555" cy="359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chemeClr val="accent6">
                    <a:lumMod val="50000"/>
                  </a:schemeClr>
                </a:solidFill>
              </a:rPr>
              <a:t>소속 선택할경우</a:t>
            </a:r>
            <a:endParaRPr lang="ko-KR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84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91853" y="5051503"/>
            <a:ext cx="3130027" cy="316520"/>
          </a:xfrm>
          <a:prstGeom prst="rect">
            <a:avLst/>
          </a:prstGeom>
        </p:spPr>
      </p:pic>
      <p:sp>
        <p:nvSpPr>
          <p:cNvPr id="185" name="TextBox 11"/>
          <p:cNvSpPr txBox="1"/>
          <p:nvPr/>
        </p:nvSpPr>
        <p:spPr>
          <a:xfrm>
            <a:off x="6965060" y="5046594"/>
            <a:ext cx="2251330" cy="3617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/>
              <a:t>아이디가 존재할경우</a:t>
            </a:r>
            <a:endParaRPr lang="ko-KR" altLang="en-US"/>
          </a:p>
        </p:txBody>
      </p:sp>
      <p:pic>
        <p:nvPicPr>
          <p:cNvPr id="18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91853" y="5513762"/>
            <a:ext cx="3152211" cy="272413"/>
          </a:xfrm>
          <a:prstGeom prst="rect">
            <a:avLst/>
          </a:prstGeom>
        </p:spPr>
      </p:pic>
      <p:sp>
        <p:nvSpPr>
          <p:cNvPr id="187" name="TextBox 18"/>
          <p:cNvSpPr txBox="1"/>
          <p:nvPr/>
        </p:nvSpPr>
        <p:spPr>
          <a:xfrm>
            <a:off x="6803136" y="5479812"/>
            <a:ext cx="2699004" cy="3666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/>
              <a:t>아이디가 사용가능할경우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kumimoji="0" lang="en-US" altLang="ko-KR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id/pw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찾기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88" name="표 6"/>
          <p:cNvGraphicFramePr>
            <a:graphicFrameLocks noGrp="1"/>
          </p:cNvGraphicFramePr>
          <p:nvPr/>
        </p:nvGraphicFramePr>
        <p:xfrm>
          <a:off x="7354222" y="1043735"/>
          <a:ext cx="4715620" cy="2476280"/>
        </p:xfrm>
        <a:graphic>
          <a:graphicData uri="http://schemas.openxmlformats.org/drawingml/2006/table">
            <a:tbl>
              <a:tblPr firstRow="1" bandRow="1"/>
              <a:tblGrid>
                <a:gridCol w="1027806"/>
                <a:gridCol w="3687814"/>
              </a:tblGrid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ID/PW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로그인 페이지에서 팝업으로 처리한다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이메일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이메일 인증을 통하여 찾는다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이름을 적는다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1175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성공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일치할경우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alert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메시지 창으로 아이디를 알려주고 확인을 누르면 새로운 비밀번호를 입력하는 창이 나온다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pic>
        <p:nvPicPr>
          <p:cNvPr id="189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246" y="900375"/>
            <a:ext cx="5797525" cy="3103623"/>
          </a:xfrm>
          <a:prstGeom prst="rect">
            <a:avLst/>
          </a:prstGeom>
        </p:spPr>
      </p:pic>
      <p:pic>
        <p:nvPicPr>
          <p:cNvPr id="190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4802" y="4149080"/>
            <a:ext cx="3352705" cy="2012997"/>
          </a:xfrm>
          <a:prstGeom prst="rect">
            <a:avLst/>
          </a:prstGeom>
        </p:spPr>
      </p:pic>
      <p:sp>
        <p:nvSpPr>
          <p:cNvPr id="191" name="모서리가 둥근 직사각형 5"/>
          <p:cNvSpPr/>
          <p:nvPr/>
        </p:nvSpPr>
        <p:spPr>
          <a:xfrm>
            <a:off x="1141054" y="4221088"/>
            <a:ext cx="1775357" cy="93610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800">
                <a:solidFill>
                  <a:schemeClr val="tx1"/>
                </a:solidFill>
              </a:rPr>
              <a:t>Alert</a:t>
            </a:r>
            <a:r>
              <a:rPr lang="ko-KR" altLang="en-US" sz="800">
                <a:solidFill>
                  <a:schemeClr val="tx1"/>
                </a:solidFill>
              </a:rPr>
              <a:t>메시지</a:t>
            </a:r>
            <a:endParaRPr lang="ko-KR" altLang="en-US" sz="800">
              <a:solidFill>
                <a:schemeClr val="tx1"/>
              </a:solidFill>
            </a:endParaRPr>
          </a:p>
          <a:p>
            <a:pPr algn="ctr">
              <a:defRPr lang="ko-KR"/>
            </a:pPr>
            <a:r>
              <a:rPr lang="ko-KR" altLang="en-US" sz="1000">
                <a:solidFill>
                  <a:schemeClr val="tx1"/>
                </a:solidFill>
              </a:rPr>
              <a:t>아이디는 </a:t>
            </a:r>
            <a:r>
              <a:rPr lang="en-US" altLang="ko-KR" sz="1000">
                <a:solidFill>
                  <a:schemeClr val="tx1"/>
                </a:solidFill>
              </a:rPr>
              <a:t>‘OOO’ </a:t>
            </a:r>
            <a:r>
              <a:rPr lang="ko-KR" altLang="en-US" sz="1000">
                <a:solidFill>
                  <a:schemeClr val="tx1"/>
                </a:solidFill>
              </a:rPr>
              <a:t>입니다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2" name="모서리가 둥근 직사각형 7"/>
          <p:cNvSpPr/>
          <p:nvPr/>
        </p:nvSpPr>
        <p:spPr>
          <a:xfrm>
            <a:off x="1692275" y="4925144"/>
            <a:ext cx="648072" cy="216024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확인</a:t>
            </a:r>
            <a:endParaRPr lang="ko-KR" altLang="en-US" sz="1100"/>
          </a:p>
        </p:txBody>
      </p:sp>
      <p:pic>
        <p:nvPicPr>
          <p:cNvPr id="193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4523" y="4152106"/>
            <a:ext cx="3515600" cy="2012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로그인성공시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94" name="표 6"/>
          <p:cNvGraphicFramePr>
            <a:graphicFrameLocks noGrp="1"/>
          </p:cNvGraphicFramePr>
          <p:nvPr/>
        </p:nvGraphicFramePr>
        <p:xfrm>
          <a:off x="7354222" y="1043735"/>
          <a:ext cx="4715620" cy="2634351"/>
        </p:xfrm>
        <a:graphic>
          <a:graphicData uri="http://schemas.openxmlformats.org/drawingml/2006/table">
            <a:tbl>
              <a:tblPr firstRow="1" bandRow="1"/>
              <a:tblGrid>
                <a:gridCol w="1027806"/>
                <a:gridCol w="3687814"/>
              </a:tblGrid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프로필을 보여준다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이름을 보여준다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바로가기 리스트를 지정하는 페이지로 이동한다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1175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바로가기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1175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로그아웃을 하여 로그인 페이지로 이동한다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pic>
        <p:nvPicPr>
          <p:cNvPr id="19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524" y="1043735"/>
            <a:ext cx="5076195" cy="4008624"/>
          </a:xfrm>
          <a:prstGeom prst="rect">
            <a:avLst/>
          </a:prstGeom>
        </p:spPr>
      </p:pic>
      <p:sp>
        <p:nvSpPr>
          <p:cNvPr id="196" name="타원 3"/>
          <p:cNvSpPr/>
          <p:nvPr/>
        </p:nvSpPr>
        <p:spPr>
          <a:xfrm>
            <a:off x="2427213" y="208409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97" name="타원 11"/>
          <p:cNvSpPr/>
          <p:nvPr/>
        </p:nvSpPr>
        <p:spPr>
          <a:xfrm>
            <a:off x="2754208" y="283202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98" name="타원 12"/>
          <p:cNvSpPr/>
          <p:nvPr/>
        </p:nvSpPr>
        <p:spPr>
          <a:xfrm>
            <a:off x="3276451" y="321297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99" name="타원 13"/>
          <p:cNvSpPr/>
          <p:nvPr/>
        </p:nvSpPr>
        <p:spPr>
          <a:xfrm>
            <a:off x="2219888" y="34290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00" name="타원 16"/>
          <p:cNvSpPr/>
          <p:nvPr/>
        </p:nvSpPr>
        <p:spPr>
          <a:xfrm>
            <a:off x="2574622" y="41490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201" name="타원 17"/>
          <p:cNvSpPr/>
          <p:nvPr/>
        </p:nvSpPr>
        <p:spPr>
          <a:xfrm>
            <a:off x="7740947" y="152504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02" name="타원 18"/>
          <p:cNvSpPr/>
          <p:nvPr/>
        </p:nvSpPr>
        <p:spPr>
          <a:xfrm>
            <a:off x="7740947" y="199324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03" name="타원 19"/>
          <p:cNvSpPr/>
          <p:nvPr/>
        </p:nvSpPr>
        <p:spPr>
          <a:xfrm>
            <a:off x="7740947" y="24614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04" name="타원 20"/>
          <p:cNvSpPr/>
          <p:nvPr/>
        </p:nvSpPr>
        <p:spPr>
          <a:xfrm>
            <a:off x="7740947" y="292963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05" name="타원 21"/>
          <p:cNvSpPr/>
          <p:nvPr/>
        </p:nvSpPr>
        <p:spPr>
          <a:xfrm>
            <a:off x="7750293" y="339725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05-02.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바로가기리스트 수정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1274313"/>
        </p:xfrm>
        <a:graphic>
          <a:graphicData uri="http://schemas.openxmlformats.org/drawingml/2006/table">
            <a:tbl>
              <a:tblPr firstRow="1" bandRow="1"/>
              <a:tblGrid>
                <a:gridCol w="981075"/>
                <a:gridCol w="3480686"/>
              </a:tblGrid>
              <a:tr h="297334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666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본인이름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관리자가 설정한 바로가기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 설정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744924"/>
            <a:ext cx="12192000" cy="3565071"/>
          </a:xfrm>
          <a:prstGeom prst="rect">
            <a:avLst/>
          </a:prstGeom>
        </p:spPr>
      </p:pic>
      <p:sp>
        <p:nvSpPr>
          <p:cNvPr id="12" name="타원 285"/>
          <p:cNvSpPr/>
          <p:nvPr/>
        </p:nvSpPr>
        <p:spPr>
          <a:xfrm>
            <a:off x="299356" y="343623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3" name="타원 285"/>
          <p:cNvSpPr/>
          <p:nvPr/>
        </p:nvSpPr>
        <p:spPr>
          <a:xfrm>
            <a:off x="7032104" y="343623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4" name="타원 285"/>
          <p:cNvSpPr/>
          <p:nvPr/>
        </p:nvSpPr>
        <p:spPr>
          <a:xfrm>
            <a:off x="6204012" y="65140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" name="타원 285"/>
          <p:cNvSpPr/>
          <p:nvPr/>
        </p:nvSpPr>
        <p:spPr>
          <a:xfrm>
            <a:off x="6204012" y="113619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90850"/>
            <a:ext cx="12192635" cy="876935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5000">
                <a:solidFill>
                  <a:schemeClr val="tx1"/>
                </a:solidFill>
              </a:rPr>
              <a:t>적용기술과 </a:t>
            </a:r>
            <a:r>
              <a:rPr lang="en-US" altLang="ko-KR" sz="5000">
                <a:solidFill>
                  <a:schemeClr val="tx1"/>
                </a:solidFill>
              </a:rPr>
              <a:t>API</a:t>
            </a:r>
            <a:endParaRPr lang="en-US" altLang="ko-KR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1145" y="-1439545"/>
            <a:ext cx="1341755" cy="8218805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005" y="476885"/>
            <a:ext cx="1197610" cy="117856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7200">
                <a:solidFill>
                  <a:srgbClr val="a63145"/>
                </a:solidFill>
              </a:rPr>
              <a:t>02</a:t>
            </a:r>
            <a:endParaRPr lang="en-US" altLang="ko-KR" sz="7200">
              <a:solidFill>
                <a:srgbClr val="a6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05-03.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메인홈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6" name="표 6"/>
          <p:cNvGraphicFramePr>
            <a:graphicFrameLocks noGrp="1"/>
          </p:cNvGraphicFramePr>
          <p:nvPr/>
        </p:nvGraphicFramePr>
        <p:xfrm>
          <a:off x="7354222" y="1043735"/>
          <a:ext cx="4715620" cy="2634351"/>
        </p:xfrm>
        <a:graphic>
          <a:graphicData uri="http://schemas.openxmlformats.org/drawingml/2006/table">
            <a:tbl>
              <a:tblPr firstRow="1" bandRow="1"/>
              <a:tblGrid>
                <a:gridCol w="1027806"/>
                <a:gridCol w="3687814"/>
              </a:tblGrid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메뉴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홈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상품관리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게시판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설정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로고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로고클릭시 메인화면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프로필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프로필 클릭시 정보수정과 로그아웃버튼 보임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1175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게시판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제일 상단의 게시판을 메인페이지에 노출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1175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통계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탭으로 통계 별로 보이기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07" name="직사각형 2"/>
          <p:cNvSpPr/>
          <p:nvPr/>
        </p:nvSpPr>
        <p:spPr>
          <a:xfrm>
            <a:off x="298396" y="840967"/>
            <a:ext cx="6696744" cy="51125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08" name="직사각형 4"/>
          <p:cNvSpPr/>
          <p:nvPr/>
        </p:nvSpPr>
        <p:spPr>
          <a:xfrm>
            <a:off x="298396" y="840967"/>
            <a:ext cx="6696744" cy="571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09" name="TextBox 5"/>
          <p:cNvSpPr txBox="1"/>
          <p:nvPr/>
        </p:nvSpPr>
        <p:spPr>
          <a:xfrm>
            <a:off x="293587" y="980677"/>
            <a:ext cx="931328" cy="360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ADMIN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210" name="TextBox 23"/>
          <p:cNvSpPr txBox="1"/>
          <p:nvPr/>
        </p:nvSpPr>
        <p:spPr>
          <a:xfrm>
            <a:off x="2628379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상품관리</a:t>
            </a:r>
            <a:endParaRPr lang="ko-KR" altLang="en-US"/>
          </a:p>
        </p:txBody>
      </p:sp>
      <p:sp>
        <p:nvSpPr>
          <p:cNvPr id="211" name="TextBox 25"/>
          <p:cNvSpPr txBox="1"/>
          <p:nvPr/>
        </p:nvSpPr>
        <p:spPr>
          <a:xfrm>
            <a:off x="1476251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홈</a:t>
            </a:r>
            <a:endParaRPr lang="ko-KR" altLang="en-US"/>
          </a:p>
        </p:txBody>
      </p:sp>
      <p:sp>
        <p:nvSpPr>
          <p:cNvPr id="212" name="TextBox 26"/>
          <p:cNvSpPr txBox="1"/>
          <p:nvPr/>
        </p:nvSpPr>
        <p:spPr>
          <a:xfrm>
            <a:off x="3780507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게시판</a:t>
            </a:r>
            <a:endParaRPr lang="ko-KR" altLang="en-US"/>
          </a:p>
        </p:txBody>
      </p:sp>
      <p:sp>
        <p:nvSpPr>
          <p:cNvPr id="213" name="TextBox 27"/>
          <p:cNvSpPr txBox="1"/>
          <p:nvPr/>
        </p:nvSpPr>
        <p:spPr>
          <a:xfrm>
            <a:off x="4932635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관리</a:t>
            </a:r>
            <a:endParaRPr lang="ko-KR" altLang="en-US"/>
          </a:p>
        </p:txBody>
      </p:sp>
      <p:sp>
        <p:nvSpPr>
          <p:cNvPr id="218" name="모서리가 둥근 직사각형 9"/>
          <p:cNvSpPr/>
          <p:nvPr/>
        </p:nvSpPr>
        <p:spPr>
          <a:xfrm>
            <a:off x="396131" y="1633058"/>
            <a:ext cx="6408712" cy="206522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19" name="TextBox 31"/>
          <p:cNvSpPr txBox="1"/>
          <p:nvPr/>
        </p:nvSpPr>
        <p:spPr>
          <a:xfrm>
            <a:off x="580685" y="1741070"/>
            <a:ext cx="853780" cy="362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rgbClr val="207566"/>
                </a:solidFill>
              </a:rPr>
              <a:t>게시판</a:t>
            </a:r>
            <a:endParaRPr lang="ko-KR" altLang="en-US" b="1">
              <a:solidFill>
                <a:srgbClr val="207566"/>
              </a:solidFill>
            </a:endParaRPr>
          </a:p>
        </p:txBody>
      </p:sp>
      <p:graphicFrame>
        <p:nvGraphicFramePr>
          <p:cNvPr id="220" name="표 35"/>
          <p:cNvGraphicFramePr>
            <a:graphicFrameLocks noGrp="1"/>
          </p:cNvGraphicFramePr>
          <p:nvPr/>
        </p:nvGraphicFramePr>
        <p:xfrm>
          <a:off x="629934" y="2121602"/>
          <a:ext cx="5886876" cy="1470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4584"/>
                <a:gridCol w="1962292"/>
              </a:tblGrid>
              <a:tr h="344851">
                <a:tc gridSpan="2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ko-KR" altLang="en-US"/>
                        <a:t>공지사항</a:t>
                      </a: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4851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/>
                      </a:pPr>
                      <a:r>
                        <a:rPr lang="ko-KR" altLang="en-US"/>
                        <a:t>공지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/>
                      </a:pPr>
                      <a:r>
                        <a:rPr lang="en-US" altLang="ko-KR"/>
                        <a:t>2022-11-11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44851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/>
                      </a:pPr>
                      <a:r>
                        <a:rPr lang="ko-KR" altLang="en-US"/>
                        <a:t>공지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l" defTabSz="730912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/>
                        <a:t>2022-11-11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44851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/>
                      </a:pPr>
                      <a:r>
                        <a:rPr lang="ko-KR" altLang="en-US"/>
                        <a:t>공지</a:t>
                      </a: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l" defTabSz="730912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/>
                        <a:t>2022-11-11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221" name="모서리가 둥근 직사각형 37"/>
          <p:cNvSpPr/>
          <p:nvPr/>
        </p:nvSpPr>
        <p:spPr>
          <a:xfrm>
            <a:off x="396131" y="3795603"/>
            <a:ext cx="6408712" cy="206522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22" name="TextBox 38"/>
          <p:cNvSpPr txBox="1"/>
          <p:nvPr/>
        </p:nvSpPr>
        <p:spPr>
          <a:xfrm>
            <a:off x="662438" y="3903615"/>
            <a:ext cx="638677" cy="361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rgbClr val="207566"/>
                </a:solidFill>
              </a:rPr>
              <a:t>통계</a:t>
            </a:r>
            <a:endParaRPr lang="ko-KR" altLang="en-US" b="1">
              <a:solidFill>
                <a:srgbClr val="207566"/>
              </a:solidFill>
            </a:endParaRPr>
          </a:p>
        </p:txBody>
      </p:sp>
      <p:graphicFrame>
        <p:nvGraphicFramePr>
          <p:cNvPr id="223" name="차트 41"/>
          <p:cNvGraphicFramePr/>
          <p:nvPr/>
        </p:nvGraphicFramePr>
        <p:xfrm>
          <a:off x="1404942" y="4196003"/>
          <a:ext cx="4464495" cy="1495720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224" name="표 43"/>
          <p:cNvGraphicFramePr>
            <a:graphicFrameLocks noGrp="1"/>
          </p:cNvGraphicFramePr>
          <p:nvPr/>
        </p:nvGraphicFramePr>
        <p:xfrm>
          <a:off x="946392" y="4257182"/>
          <a:ext cx="5253960" cy="35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60"/>
                <a:gridCol w="875660"/>
                <a:gridCol w="875660"/>
                <a:gridCol w="875660"/>
                <a:gridCol w="875660"/>
                <a:gridCol w="875660"/>
              </a:tblGrid>
              <a:tr h="35030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/>
                        <a:t>인기상품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인기장르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월별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연도별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인기공연자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통계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5" name="타원 44"/>
          <p:cNvSpPr/>
          <p:nvPr/>
        </p:nvSpPr>
        <p:spPr>
          <a:xfrm>
            <a:off x="6351792" y="822543"/>
            <a:ext cx="566243" cy="5662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800">
                <a:solidFill>
                  <a:schemeClr val="bg1"/>
                </a:solidFill>
              </a:rPr>
              <a:t>윤수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226" name="사각형 설명선 1"/>
          <p:cNvSpPr/>
          <p:nvPr/>
        </p:nvSpPr>
        <p:spPr>
          <a:xfrm rot="10800000">
            <a:off x="5698427" y="1511975"/>
            <a:ext cx="1367454" cy="864096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cxnSp>
        <p:nvCxnSpPr>
          <p:cNvPr id="227" name="직선 연결선 7"/>
          <p:cNvCxnSpPr/>
          <p:nvPr/>
        </p:nvCxnSpPr>
        <p:spPr>
          <a:xfrm>
            <a:off x="5698427" y="1944023"/>
            <a:ext cx="1367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11"/>
          <p:cNvSpPr txBox="1"/>
          <p:nvPr/>
        </p:nvSpPr>
        <p:spPr>
          <a:xfrm>
            <a:off x="5975985" y="2018112"/>
            <a:ext cx="1078229" cy="3612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/>
              <a:t>로그아웃</a:t>
            </a:r>
            <a:endParaRPr lang="ko-KR" altLang="en-US"/>
          </a:p>
        </p:txBody>
      </p:sp>
      <p:sp>
        <p:nvSpPr>
          <p:cNvPr id="229" name="TextBox 32"/>
          <p:cNvSpPr txBox="1"/>
          <p:nvPr/>
        </p:nvSpPr>
        <p:spPr>
          <a:xfrm>
            <a:off x="5861685" y="1588754"/>
            <a:ext cx="1373505" cy="361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rgbClr val="c53145"/>
                </a:solidFill>
              </a:rPr>
              <a:t>프로필 수정</a:t>
            </a:r>
            <a:endParaRPr lang="ko-KR" altLang="en-US">
              <a:solidFill>
                <a:srgbClr val="c5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05-03-1.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메인홈2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92" name="표 6"/>
          <p:cNvGraphicFramePr>
            <a:graphicFrameLocks noGrp="1"/>
          </p:cNvGraphicFramePr>
          <p:nvPr/>
        </p:nvGraphicFramePr>
        <p:xfrm>
          <a:off x="7354222" y="1043735"/>
          <a:ext cx="4715620" cy="2353177"/>
        </p:xfrm>
        <a:graphic>
          <a:graphicData uri="http://schemas.openxmlformats.org/drawingml/2006/table">
            <a:tbl>
              <a:tblPr firstRow="1" bandRow="1"/>
              <a:tblGrid>
                <a:gridCol w="1027806"/>
                <a:gridCol w="3687814"/>
              </a:tblGrid>
              <a:tr h="369041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1984136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일정을 확인할 수 있는 캘린더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ctr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ADMIN =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일정관리 권한이 있는 관리자는 모든 일정을 확인 수정 삭제 등록할수있다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ctr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ctr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 외 모든 사람들은 본인의 일정만 확인할 수 있다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93" name="직사각형 2"/>
          <p:cNvSpPr/>
          <p:nvPr/>
        </p:nvSpPr>
        <p:spPr>
          <a:xfrm>
            <a:off x="298396" y="840967"/>
            <a:ext cx="6696744" cy="51125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94" name="모서리가 둥근 직사각형 33"/>
          <p:cNvSpPr/>
          <p:nvPr/>
        </p:nvSpPr>
        <p:spPr>
          <a:xfrm>
            <a:off x="447421" y="926190"/>
            <a:ext cx="6408712" cy="206522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95" name="TextBox 34"/>
          <p:cNvSpPr txBox="1"/>
          <p:nvPr/>
        </p:nvSpPr>
        <p:spPr>
          <a:xfrm>
            <a:off x="713728" y="1034202"/>
            <a:ext cx="635012" cy="3640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rgbClr val="207566"/>
                </a:solidFill>
              </a:rPr>
              <a:t>통계</a:t>
            </a:r>
            <a:endParaRPr lang="ko-KR" altLang="en-US" b="1">
              <a:solidFill>
                <a:srgbClr val="207566"/>
              </a:solidFill>
            </a:endParaRPr>
          </a:p>
        </p:txBody>
      </p:sp>
      <p:graphicFrame>
        <p:nvGraphicFramePr>
          <p:cNvPr id="296" name="차트 36"/>
          <p:cNvGraphicFramePr/>
          <p:nvPr/>
        </p:nvGraphicFramePr>
        <p:xfrm>
          <a:off x="1456232" y="1326590"/>
          <a:ext cx="4464495" cy="1495720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297" name="표 39"/>
          <p:cNvGraphicFramePr>
            <a:graphicFrameLocks noGrp="1"/>
          </p:cNvGraphicFramePr>
          <p:nvPr/>
        </p:nvGraphicFramePr>
        <p:xfrm>
          <a:off x="997682" y="1387769"/>
          <a:ext cx="5253960" cy="35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60"/>
                <a:gridCol w="875660"/>
                <a:gridCol w="875660"/>
                <a:gridCol w="875660"/>
                <a:gridCol w="875660"/>
                <a:gridCol w="875660"/>
              </a:tblGrid>
              <a:tr h="35030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/>
                        <a:t>인기상품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인기장르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월별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연도별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인기공연자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통계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8" name="직사각형 4"/>
          <p:cNvSpPr/>
          <p:nvPr/>
        </p:nvSpPr>
        <p:spPr>
          <a:xfrm>
            <a:off x="298396" y="840967"/>
            <a:ext cx="6696744" cy="571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99" name="TextBox 5"/>
          <p:cNvSpPr txBox="1"/>
          <p:nvPr/>
        </p:nvSpPr>
        <p:spPr>
          <a:xfrm>
            <a:off x="293587" y="980677"/>
            <a:ext cx="931328" cy="360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ADMIN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300" name="TextBox 23"/>
          <p:cNvSpPr txBox="1"/>
          <p:nvPr/>
        </p:nvSpPr>
        <p:spPr>
          <a:xfrm>
            <a:off x="2628379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상품관리</a:t>
            </a:r>
            <a:endParaRPr lang="ko-KR" altLang="en-US"/>
          </a:p>
        </p:txBody>
      </p:sp>
      <p:sp>
        <p:nvSpPr>
          <p:cNvPr id="301" name="TextBox 25"/>
          <p:cNvSpPr txBox="1"/>
          <p:nvPr/>
        </p:nvSpPr>
        <p:spPr>
          <a:xfrm>
            <a:off x="1476251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홈</a:t>
            </a:r>
            <a:endParaRPr lang="ko-KR" altLang="en-US"/>
          </a:p>
        </p:txBody>
      </p:sp>
      <p:sp>
        <p:nvSpPr>
          <p:cNvPr id="302" name="TextBox 26"/>
          <p:cNvSpPr txBox="1"/>
          <p:nvPr/>
        </p:nvSpPr>
        <p:spPr>
          <a:xfrm>
            <a:off x="3780507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게시판</a:t>
            </a:r>
            <a:endParaRPr lang="ko-KR" altLang="en-US"/>
          </a:p>
        </p:txBody>
      </p:sp>
      <p:sp>
        <p:nvSpPr>
          <p:cNvPr id="303" name="TextBox 27"/>
          <p:cNvSpPr txBox="1"/>
          <p:nvPr/>
        </p:nvSpPr>
        <p:spPr>
          <a:xfrm>
            <a:off x="4932635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관리</a:t>
            </a:r>
            <a:endParaRPr lang="ko-KR" altLang="en-US"/>
          </a:p>
        </p:txBody>
      </p:sp>
      <p:sp>
        <p:nvSpPr>
          <p:cNvPr id="308" name="모서리가 둥근 직사각형 37"/>
          <p:cNvSpPr/>
          <p:nvPr/>
        </p:nvSpPr>
        <p:spPr>
          <a:xfrm>
            <a:off x="450855" y="3348776"/>
            <a:ext cx="6408712" cy="25284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graphicFrame>
        <p:nvGraphicFramePr>
          <p:cNvPr id="309" name="표 52"/>
          <p:cNvGraphicFramePr>
            <a:graphicFrameLocks noGrp="1"/>
          </p:cNvGraphicFramePr>
          <p:nvPr/>
        </p:nvGraphicFramePr>
        <p:xfrm>
          <a:off x="633713" y="4350542"/>
          <a:ext cx="6099121" cy="138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3"/>
                <a:gridCol w="871303"/>
                <a:gridCol w="871303"/>
                <a:gridCol w="871303"/>
                <a:gridCol w="871303"/>
                <a:gridCol w="871303"/>
                <a:gridCol w="871303"/>
              </a:tblGrid>
              <a:tr h="4609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Sunday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Monday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Tuesday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Wednesday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Thursday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Friday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saturday</a:t>
                      </a:r>
                      <a:endParaRPr lang="ko-KR" altLang="en-US" sz="800"/>
                    </a:p>
                  </a:txBody>
                  <a:tcPr marL="91440" marR="91440" anchor="ctr"/>
                </a:tc>
              </a:tr>
              <a:tr h="4609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26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27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28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29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30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1</a:t>
                      </a:r>
                      <a:endParaRPr lang="ko-KR" altLang="en-US" sz="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91440" marR="91440"/>
                </a:tc>
              </a:tr>
              <a:tr h="4609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10" name="타원 44"/>
          <p:cNvSpPr/>
          <p:nvPr/>
        </p:nvSpPr>
        <p:spPr>
          <a:xfrm>
            <a:off x="6351792" y="822543"/>
            <a:ext cx="566243" cy="5662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800">
                <a:solidFill>
                  <a:schemeClr val="bg1"/>
                </a:solidFill>
              </a:rPr>
              <a:t>윤수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311" name="TextBox 40"/>
          <p:cNvSpPr txBox="1"/>
          <p:nvPr/>
        </p:nvSpPr>
        <p:spPr>
          <a:xfrm>
            <a:off x="3308985" y="3454407"/>
            <a:ext cx="611505" cy="363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July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312" name="TextBox 42"/>
          <p:cNvSpPr txBox="1"/>
          <p:nvPr/>
        </p:nvSpPr>
        <p:spPr>
          <a:xfrm>
            <a:off x="3212966" y="3717032"/>
            <a:ext cx="71704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1000" b="1">
                <a:solidFill>
                  <a:srgbClr val="207566"/>
                </a:solidFill>
              </a:rPr>
              <a:t>2022-7</a:t>
            </a:r>
            <a:r>
              <a:rPr lang="ko-KR" altLang="en-US" sz="1000" b="1">
                <a:solidFill>
                  <a:srgbClr val="207566"/>
                </a:solidFill>
              </a:rPr>
              <a:t>월</a:t>
            </a:r>
            <a:endParaRPr lang="ko-KR" altLang="en-US" sz="1000" b="1">
              <a:solidFill>
                <a:srgbClr val="207566"/>
              </a:solidFill>
            </a:endParaRPr>
          </a:p>
        </p:txBody>
      </p:sp>
      <p:sp>
        <p:nvSpPr>
          <p:cNvPr id="313" name="모서리가 둥근 직사각형 3"/>
          <p:cNvSpPr/>
          <p:nvPr/>
        </p:nvSpPr>
        <p:spPr>
          <a:xfrm>
            <a:off x="3090716" y="3981677"/>
            <a:ext cx="216024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14" name="모서리가 둥근 직사각형 45"/>
          <p:cNvSpPr/>
          <p:nvPr/>
        </p:nvSpPr>
        <p:spPr>
          <a:xfrm>
            <a:off x="3826434" y="3981677"/>
            <a:ext cx="216024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15" name="모서리가 둥근 직사각형 48"/>
          <p:cNvSpPr/>
          <p:nvPr/>
        </p:nvSpPr>
        <p:spPr>
          <a:xfrm>
            <a:off x="3359339" y="3981677"/>
            <a:ext cx="421167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600">
                <a:solidFill>
                  <a:srgbClr val="207566"/>
                </a:solidFill>
              </a:rPr>
              <a:t>Today</a:t>
            </a:r>
            <a:endParaRPr lang="ko-KR" altLang="en-US" sz="600">
              <a:solidFill>
                <a:srgbClr val="207566"/>
              </a:solidFill>
            </a:endParaRPr>
          </a:p>
        </p:txBody>
      </p:sp>
      <p:cxnSp>
        <p:nvCxnSpPr>
          <p:cNvPr id="316" name="직선 연결선 14"/>
          <p:cNvCxnSpPr/>
          <p:nvPr/>
        </p:nvCxnSpPr>
        <p:spPr>
          <a:xfrm flipV="1">
            <a:off x="3117440" y="4024112"/>
            <a:ext cx="144016" cy="63641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16"/>
          <p:cNvCxnSpPr/>
          <p:nvPr/>
        </p:nvCxnSpPr>
        <p:spPr>
          <a:xfrm>
            <a:off x="3119821" y="4089288"/>
            <a:ext cx="144016" cy="58813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그룹 49"/>
          <p:cNvGrpSpPr/>
          <p:nvPr/>
        </p:nvGrpSpPr>
        <p:grpSpPr>
          <a:xfrm rot="10800000">
            <a:off x="3865374" y="4024112"/>
            <a:ext cx="146397" cy="123989"/>
            <a:chOff x="3858233" y="4024112"/>
            <a:chExt cx="146397" cy="123989"/>
          </a:xfrm>
        </p:grpSpPr>
        <p:cxnSp>
          <p:nvCxnSpPr>
            <p:cNvPr id="319" name="직선 연결선 50"/>
            <p:cNvCxnSpPr/>
            <p:nvPr/>
          </p:nvCxnSpPr>
          <p:spPr>
            <a:xfrm flipV="1">
              <a:off x="3858233" y="4024112"/>
              <a:ext cx="144016" cy="63641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51"/>
            <p:cNvCxnSpPr/>
            <p:nvPr/>
          </p:nvCxnSpPr>
          <p:spPr>
            <a:xfrm>
              <a:off x="3860614" y="4089288"/>
              <a:ext cx="144016" cy="58813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1" name="TextBox 1"/>
          <p:cNvSpPr txBox="1"/>
          <p:nvPr/>
        </p:nvSpPr>
        <p:spPr>
          <a:xfrm>
            <a:off x="5718810" y="3945777"/>
            <a:ext cx="840104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800"/>
              <a:t>모든 일정 보기</a:t>
            </a:r>
            <a:endParaRPr lang="ko-KR" altLang="en-US" sz="800"/>
          </a:p>
        </p:txBody>
      </p:sp>
      <p:cxnSp>
        <p:nvCxnSpPr>
          <p:cNvPr id="322" name="직선 연결선 9"/>
          <p:cNvCxnSpPr/>
          <p:nvPr/>
        </p:nvCxnSpPr>
        <p:spPr>
          <a:xfrm>
            <a:off x="5724723" y="4112932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05-04.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일정(상품) 관리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3" name="모서리가 둥근 직사각형 272"/>
          <p:cNvSpPr/>
          <p:nvPr/>
        </p:nvSpPr>
        <p:spPr>
          <a:xfrm>
            <a:off x="7366174" y="4509407"/>
            <a:ext cx="1093788" cy="1063130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graphicFrame>
        <p:nvGraphicFramePr>
          <p:cNvPr id="324" name="표 6"/>
          <p:cNvGraphicFramePr>
            <a:graphicFrameLocks noGrp="1"/>
          </p:cNvGraphicFramePr>
          <p:nvPr/>
        </p:nvGraphicFramePr>
        <p:xfrm>
          <a:off x="7354222" y="1043735"/>
          <a:ext cx="4715620" cy="2375359"/>
        </p:xfrm>
        <a:graphic>
          <a:graphicData uri="http://schemas.openxmlformats.org/drawingml/2006/table">
            <a:tbl>
              <a:tblPr firstRow="1" bandRow="1"/>
              <a:tblGrid>
                <a:gridCol w="1027806"/>
                <a:gridCol w="3687814"/>
              </a:tblGrid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서브 캘린더 이며 버튼으로 월을 이동한다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메인 캘린더 이며 서브 캘린더에 날짜를 누르면 해당 월로 바뀐다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 달의 일정을 표시한다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0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박스가 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월간인 경우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월간 일정 표시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주간인 경우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주간 일정 표시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일간인 경우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일간 일정 표시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325" name="직사각형 2"/>
          <p:cNvSpPr/>
          <p:nvPr/>
        </p:nvSpPr>
        <p:spPr>
          <a:xfrm>
            <a:off x="298396" y="840967"/>
            <a:ext cx="6696744" cy="51125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26" name="직사각형 4"/>
          <p:cNvSpPr/>
          <p:nvPr/>
        </p:nvSpPr>
        <p:spPr>
          <a:xfrm>
            <a:off x="298396" y="840967"/>
            <a:ext cx="6696744" cy="571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27" name="TextBox 5"/>
          <p:cNvSpPr txBox="1"/>
          <p:nvPr/>
        </p:nvSpPr>
        <p:spPr>
          <a:xfrm>
            <a:off x="293587" y="980677"/>
            <a:ext cx="931328" cy="360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ADMIN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328" name="TextBox 23"/>
          <p:cNvSpPr txBox="1"/>
          <p:nvPr/>
        </p:nvSpPr>
        <p:spPr>
          <a:xfrm>
            <a:off x="2484364" y="980677"/>
            <a:ext cx="1296143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 일정 상세</a:t>
            </a:r>
            <a:endParaRPr lang="ko-KR" altLang="en-US"/>
          </a:p>
        </p:txBody>
      </p:sp>
      <p:sp>
        <p:nvSpPr>
          <p:cNvPr id="329" name="TextBox 25"/>
          <p:cNvSpPr txBox="1"/>
          <p:nvPr/>
        </p:nvSpPr>
        <p:spPr>
          <a:xfrm>
            <a:off x="1476251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홈</a:t>
            </a:r>
            <a:endParaRPr lang="ko-KR" altLang="en-US"/>
          </a:p>
        </p:txBody>
      </p:sp>
      <p:sp>
        <p:nvSpPr>
          <p:cNvPr id="330" name="TextBox 26"/>
          <p:cNvSpPr txBox="1"/>
          <p:nvPr/>
        </p:nvSpPr>
        <p:spPr>
          <a:xfrm>
            <a:off x="3780507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게시판</a:t>
            </a:r>
            <a:endParaRPr lang="ko-KR" altLang="en-US"/>
          </a:p>
        </p:txBody>
      </p:sp>
      <p:sp>
        <p:nvSpPr>
          <p:cNvPr id="331" name="TextBox 27"/>
          <p:cNvSpPr txBox="1"/>
          <p:nvPr/>
        </p:nvSpPr>
        <p:spPr>
          <a:xfrm>
            <a:off x="4932635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관리</a:t>
            </a:r>
            <a:endParaRPr lang="ko-KR" altLang="en-US"/>
          </a:p>
        </p:txBody>
      </p:sp>
      <p:sp>
        <p:nvSpPr>
          <p:cNvPr id="336" name="모서리가 둥근 직사각형 9"/>
          <p:cNvSpPr/>
          <p:nvPr/>
        </p:nvSpPr>
        <p:spPr>
          <a:xfrm>
            <a:off x="2484364" y="2088787"/>
            <a:ext cx="4341464" cy="3715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37" name="타원 44"/>
          <p:cNvSpPr/>
          <p:nvPr/>
        </p:nvSpPr>
        <p:spPr>
          <a:xfrm>
            <a:off x="6351792" y="822543"/>
            <a:ext cx="566243" cy="5662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800">
                <a:solidFill>
                  <a:schemeClr val="bg1"/>
                </a:solidFill>
              </a:rPr>
              <a:t>윤수</a:t>
            </a:r>
            <a:endParaRPr lang="ko-KR" altLang="en-US" sz="800">
              <a:solidFill>
                <a:schemeClr val="bg1"/>
              </a:solidFill>
            </a:endParaRPr>
          </a:p>
        </p:txBody>
      </p:sp>
      <p:cxnSp>
        <p:nvCxnSpPr>
          <p:cNvPr id="338" name="직선 연결선 7"/>
          <p:cNvCxnSpPr/>
          <p:nvPr/>
        </p:nvCxnSpPr>
        <p:spPr>
          <a:xfrm>
            <a:off x="2628379" y="1388786"/>
            <a:ext cx="1033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2"/>
          <p:cNvSpPr txBox="1"/>
          <p:nvPr/>
        </p:nvSpPr>
        <p:spPr>
          <a:xfrm>
            <a:off x="2423160" y="1606660"/>
            <a:ext cx="1154430" cy="363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>
                <a:solidFill>
                  <a:schemeClr val="bg1"/>
                </a:solidFill>
              </a:rPr>
              <a:t>상품 등록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0" name="TextBox 14"/>
          <p:cNvSpPr txBox="1"/>
          <p:nvPr/>
        </p:nvSpPr>
        <p:spPr>
          <a:xfrm>
            <a:off x="397140" y="1714474"/>
            <a:ext cx="1646925" cy="3600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/>
              <a:t>홈 </a:t>
            </a:r>
            <a:r>
              <a:rPr lang="en-US" altLang="ko-KR"/>
              <a:t>&gt; </a:t>
            </a:r>
            <a:r>
              <a:rPr lang="ko-KR" altLang="en-US"/>
              <a:t>일정 상세</a:t>
            </a:r>
            <a:endParaRPr lang="ko-KR" altLang="en-US"/>
          </a:p>
        </p:txBody>
      </p:sp>
      <p:sp>
        <p:nvSpPr>
          <p:cNvPr id="341" name="모서리가 둥근 직사각형 36"/>
          <p:cNvSpPr/>
          <p:nvPr/>
        </p:nvSpPr>
        <p:spPr>
          <a:xfrm>
            <a:off x="334145" y="2064799"/>
            <a:ext cx="1980907" cy="18235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42" name="모서리가 둥근 직사각형 39"/>
          <p:cNvSpPr/>
          <p:nvPr/>
        </p:nvSpPr>
        <p:spPr>
          <a:xfrm>
            <a:off x="334144" y="4037874"/>
            <a:ext cx="1980907" cy="176610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43" name="TextBox 42"/>
          <p:cNvSpPr txBox="1"/>
          <p:nvPr/>
        </p:nvSpPr>
        <p:spPr>
          <a:xfrm>
            <a:off x="4328160" y="2182898"/>
            <a:ext cx="611505" cy="3583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July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344" name="TextBox 45"/>
          <p:cNvSpPr txBox="1"/>
          <p:nvPr/>
        </p:nvSpPr>
        <p:spPr>
          <a:xfrm>
            <a:off x="4231866" y="2445523"/>
            <a:ext cx="717324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1000" b="1">
                <a:solidFill>
                  <a:srgbClr val="207566"/>
                </a:solidFill>
              </a:rPr>
              <a:t>2022-7</a:t>
            </a:r>
            <a:r>
              <a:rPr lang="ko-KR" altLang="en-US" sz="1000" b="1">
                <a:solidFill>
                  <a:srgbClr val="207566"/>
                </a:solidFill>
              </a:rPr>
              <a:t>월</a:t>
            </a:r>
            <a:endParaRPr lang="ko-KR" altLang="en-US" sz="1000" b="1">
              <a:solidFill>
                <a:srgbClr val="207566"/>
              </a:solidFill>
            </a:endParaRPr>
          </a:p>
        </p:txBody>
      </p:sp>
      <p:sp>
        <p:nvSpPr>
          <p:cNvPr id="345" name="모서리가 둥근 직사각형 46"/>
          <p:cNvSpPr/>
          <p:nvPr/>
        </p:nvSpPr>
        <p:spPr>
          <a:xfrm>
            <a:off x="1122704" y="2100151"/>
            <a:ext cx="216024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46" name="모서리가 둥근 직사각형 47"/>
          <p:cNvSpPr/>
          <p:nvPr/>
        </p:nvSpPr>
        <p:spPr>
          <a:xfrm>
            <a:off x="1391327" y="2100151"/>
            <a:ext cx="421167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600">
                <a:solidFill>
                  <a:srgbClr val="207566"/>
                </a:solidFill>
              </a:rPr>
              <a:t>Today</a:t>
            </a:r>
            <a:endParaRPr lang="ko-KR" altLang="en-US" sz="600">
              <a:solidFill>
                <a:srgbClr val="207566"/>
              </a:solidFill>
            </a:endParaRPr>
          </a:p>
        </p:txBody>
      </p:sp>
      <p:cxnSp>
        <p:nvCxnSpPr>
          <p:cNvPr id="347" name="직선 연결선 48"/>
          <p:cNvCxnSpPr/>
          <p:nvPr/>
        </p:nvCxnSpPr>
        <p:spPr>
          <a:xfrm>
            <a:off x="1151809" y="2198797"/>
            <a:ext cx="144016" cy="58813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모서리가 둥근 직사각형 56"/>
          <p:cNvSpPr/>
          <p:nvPr/>
        </p:nvSpPr>
        <p:spPr>
          <a:xfrm>
            <a:off x="1861358" y="2099565"/>
            <a:ext cx="216024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grpSp>
        <p:nvGrpSpPr>
          <p:cNvPr id="349" name="그룹 49"/>
          <p:cNvGrpSpPr/>
          <p:nvPr/>
        </p:nvGrpSpPr>
        <p:grpSpPr>
          <a:xfrm rot="10800000">
            <a:off x="1897362" y="2142586"/>
            <a:ext cx="146397" cy="123989"/>
            <a:chOff x="3858233" y="4024112"/>
            <a:chExt cx="146397" cy="123989"/>
          </a:xfrm>
        </p:grpSpPr>
        <p:cxnSp>
          <p:nvCxnSpPr>
            <p:cNvPr id="350" name="직선 연결선 50"/>
            <p:cNvCxnSpPr/>
            <p:nvPr/>
          </p:nvCxnSpPr>
          <p:spPr>
            <a:xfrm flipV="1">
              <a:off x="3858233" y="4024112"/>
              <a:ext cx="144016" cy="63641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51"/>
            <p:cNvCxnSpPr/>
            <p:nvPr/>
          </p:nvCxnSpPr>
          <p:spPr>
            <a:xfrm>
              <a:off x="3860614" y="4089288"/>
              <a:ext cx="144016" cy="58813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2" name="직선 연결선 52"/>
          <p:cNvCxnSpPr/>
          <p:nvPr/>
        </p:nvCxnSpPr>
        <p:spPr>
          <a:xfrm flipV="1">
            <a:off x="1152091" y="2141223"/>
            <a:ext cx="144016" cy="63641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Group 4"/>
          <p:cNvGrpSpPr>
            <a:grpSpLocks noChangeAspect="1"/>
          </p:cNvGrpSpPr>
          <p:nvPr/>
        </p:nvGrpSpPr>
        <p:grpSpPr>
          <a:xfrm rot="0">
            <a:off x="2517950" y="2954369"/>
            <a:ext cx="4241800" cy="2794001"/>
            <a:chOff x="2633" y="1280"/>
            <a:chExt cx="2672" cy="1760"/>
          </a:xfrm>
        </p:grpSpPr>
        <p:sp>
          <p:nvSpPr>
            <p:cNvPr id="354" name="AutoShape 3"/>
            <p:cNvSpPr>
              <a:spLocks noChangeAspect="1" noChangeArrowheads="1" noTextEdit="1"/>
            </p:cNvSpPr>
            <p:nvPr/>
          </p:nvSpPr>
          <p:spPr>
            <a:xfrm>
              <a:off x="2633" y="1280"/>
              <a:ext cx="2672" cy="1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5" name="Rectangle 5"/>
            <p:cNvSpPr>
              <a:spLocks noChangeArrowheads="1"/>
            </p:cNvSpPr>
            <p:nvPr/>
          </p:nvSpPr>
          <p:spPr>
            <a:xfrm>
              <a:off x="2639" y="1286"/>
              <a:ext cx="377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6" name="Rectangle 6"/>
            <p:cNvSpPr>
              <a:spLocks noChangeArrowheads="1"/>
            </p:cNvSpPr>
            <p:nvPr/>
          </p:nvSpPr>
          <p:spPr>
            <a:xfrm>
              <a:off x="3016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7" name="Rectangle 7"/>
            <p:cNvSpPr>
              <a:spLocks noChangeArrowheads="1"/>
            </p:cNvSpPr>
            <p:nvPr/>
          </p:nvSpPr>
          <p:spPr>
            <a:xfrm>
              <a:off x="3392" y="1286"/>
              <a:ext cx="383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8" name="Rectangle 8"/>
            <p:cNvSpPr>
              <a:spLocks noChangeArrowheads="1"/>
            </p:cNvSpPr>
            <p:nvPr/>
          </p:nvSpPr>
          <p:spPr>
            <a:xfrm>
              <a:off x="3775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9" name="Rectangle 9"/>
            <p:cNvSpPr>
              <a:spLocks noChangeArrowheads="1"/>
            </p:cNvSpPr>
            <p:nvPr/>
          </p:nvSpPr>
          <p:spPr>
            <a:xfrm>
              <a:off x="4151" y="1286"/>
              <a:ext cx="383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0" name="Rectangle 10"/>
            <p:cNvSpPr>
              <a:spLocks noChangeArrowheads="1"/>
            </p:cNvSpPr>
            <p:nvPr/>
          </p:nvSpPr>
          <p:spPr>
            <a:xfrm>
              <a:off x="4534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1" name="Rectangle 11"/>
            <p:cNvSpPr>
              <a:spLocks noChangeArrowheads="1"/>
            </p:cNvSpPr>
            <p:nvPr/>
          </p:nvSpPr>
          <p:spPr>
            <a:xfrm>
              <a:off x="4910" y="1286"/>
              <a:ext cx="382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2" name="Rectangle 12"/>
            <p:cNvSpPr>
              <a:spLocks noChangeArrowheads="1"/>
            </p:cNvSpPr>
            <p:nvPr/>
          </p:nvSpPr>
          <p:spPr>
            <a:xfrm>
              <a:off x="2639" y="1579"/>
              <a:ext cx="377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3" name="Rectangle 13"/>
            <p:cNvSpPr>
              <a:spLocks noChangeArrowheads="1"/>
            </p:cNvSpPr>
            <p:nvPr/>
          </p:nvSpPr>
          <p:spPr>
            <a:xfrm>
              <a:off x="3016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4" name="Rectangle 14"/>
            <p:cNvSpPr>
              <a:spLocks noChangeArrowheads="1"/>
            </p:cNvSpPr>
            <p:nvPr/>
          </p:nvSpPr>
          <p:spPr>
            <a:xfrm>
              <a:off x="3392" y="1579"/>
              <a:ext cx="383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5" name="Rectangle 15"/>
            <p:cNvSpPr>
              <a:spLocks noChangeArrowheads="1"/>
            </p:cNvSpPr>
            <p:nvPr/>
          </p:nvSpPr>
          <p:spPr>
            <a:xfrm>
              <a:off x="3775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6" name="Rectangle 16"/>
            <p:cNvSpPr>
              <a:spLocks noChangeArrowheads="1"/>
            </p:cNvSpPr>
            <p:nvPr/>
          </p:nvSpPr>
          <p:spPr>
            <a:xfrm>
              <a:off x="4151" y="1579"/>
              <a:ext cx="383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7" name="Rectangle 17"/>
            <p:cNvSpPr>
              <a:spLocks noChangeArrowheads="1"/>
            </p:cNvSpPr>
            <p:nvPr/>
          </p:nvSpPr>
          <p:spPr>
            <a:xfrm>
              <a:off x="4534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8" name="Rectangle 18"/>
            <p:cNvSpPr>
              <a:spLocks noChangeArrowheads="1"/>
            </p:cNvSpPr>
            <p:nvPr/>
          </p:nvSpPr>
          <p:spPr>
            <a:xfrm>
              <a:off x="4910" y="1579"/>
              <a:ext cx="382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9" name="Rectangle 19"/>
            <p:cNvSpPr>
              <a:spLocks noChangeArrowheads="1"/>
            </p:cNvSpPr>
            <p:nvPr/>
          </p:nvSpPr>
          <p:spPr>
            <a:xfrm>
              <a:off x="2639" y="1873"/>
              <a:ext cx="377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0" name="Rectangle 20"/>
            <p:cNvSpPr>
              <a:spLocks noChangeArrowheads="1"/>
            </p:cNvSpPr>
            <p:nvPr/>
          </p:nvSpPr>
          <p:spPr>
            <a:xfrm>
              <a:off x="3016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1" name="Rectangle 21"/>
            <p:cNvSpPr>
              <a:spLocks noChangeArrowheads="1"/>
            </p:cNvSpPr>
            <p:nvPr/>
          </p:nvSpPr>
          <p:spPr>
            <a:xfrm>
              <a:off x="3392" y="1873"/>
              <a:ext cx="383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2" name="Rectangle 22"/>
            <p:cNvSpPr>
              <a:spLocks noChangeArrowheads="1"/>
            </p:cNvSpPr>
            <p:nvPr/>
          </p:nvSpPr>
          <p:spPr>
            <a:xfrm>
              <a:off x="3775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3" name="Rectangle 23"/>
            <p:cNvSpPr>
              <a:spLocks noChangeArrowheads="1"/>
            </p:cNvSpPr>
            <p:nvPr/>
          </p:nvSpPr>
          <p:spPr>
            <a:xfrm>
              <a:off x="4151" y="1873"/>
              <a:ext cx="383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4" name="Rectangle 24"/>
            <p:cNvSpPr>
              <a:spLocks noChangeArrowheads="1"/>
            </p:cNvSpPr>
            <p:nvPr/>
          </p:nvSpPr>
          <p:spPr>
            <a:xfrm>
              <a:off x="4534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5" name="Rectangle 25"/>
            <p:cNvSpPr>
              <a:spLocks noChangeArrowheads="1"/>
            </p:cNvSpPr>
            <p:nvPr/>
          </p:nvSpPr>
          <p:spPr>
            <a:xfrm>
              <a:off x="4910" y="1873"/>
              <a:ext cx="382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6" name="Rectangle 26"/>
            <p:cNvSpPr>
              <a:spLocks noChangeArrowheads="1"/>
            </p:cNvSpPr>
            <p:nvPr/>
          </p:nvSpPr>
          <p:spPr>
            <a:xfrm>
              <a:off x="2639" y="2166"/>
              <a:ext cx="377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7" name="Rectangle 27"/>
            <p:cNvSpPr>
              <a:spLocks noChangeArrowheads="1"/>
            </p:cNvSpPr>
            <p:nvPr/>
          </p:nvSpPr>
          <p:spPr>
            <a:xfrm>
              <a:off x="3016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8" name="Rectangle 28"/>
            <p:cNvSpPr>
              <a:spLocks noChangeArrowheads="1"/>
            </p:cNvSpPr>
            <p:nvPr/>
          </p:nvSpPr>
          <p:spPr>
            <a:xfrm>
              <a:off x="3392" y="2166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9" name="Rectangle 29"/>
            <p:cNvSpPr>
              <a:spLocks noChangeArrowheads="1"/>
            </p:cNvSpPr>
            <p:nvPr/>
          </p:nvSpPr>
          <p:spPr>
            <a:xfrm>
              <a:off x="3775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0" name="Rectangle 30"/>
            <p:cNvSpPr>
              <a:spLocks noChangeArrowheads="1"/>
            </p:cNvSpPr>
            <p:nvPr/>
          </p:nvSpPr>
          <p:spPr>
            <a:xfrm>
              <a:off x="4151" y="2166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1" name="Rectangle 31"/>
            <p:cNvSpPr>
              <a:spLocks noChangeArrowheads="1"/>
            </p:cNvSpPr>
            <p:nvPr/>
          </p:nvSpPr>
          <p:spPr>
            <a:xfrm>
              <a:off x="4534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2" name="Rectangle 32"/>
            <p:cNvSpPr>
              <a:spLocks noChangeArrowheads="1"/>
            </p:cNvSpPr>
            <p:nvPr/>
          </p:nvSpPr>
          <p:spPr>
            <a:xfrm>
              <a:off x="4910" y="2166"/>
              <a:ext cx="382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3" name="Rectangle 33"/>
            <p:cNvSpPr>
              <a:spLocks noChangeArrowheads="1"/>
            </p:cNvSpPr>
            <p:nvPr/>
          </p:nvSpPr>
          <p:spPr>
            <a:xfrm>
              <a:off x="2639" y="2459"/>
              <a:ext cx="377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4" name="Rectangle 34"/>
            <p:cNvSpPr>
              <a:spLocks noChangeArrowheads="1"/>
            </p:cNvSpPr>
            <p:nvPr/>
          </p:nvSpPr>
          <p:spPr>
            <a:xfrm>
              <a:off x="3016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5" name="Rectangle 35"/>
            <p:cNvSpPr>
              <a:spLocks noChangeArrowheads="1"/>
            </p:cNvSpPr>
            <p:nvPr/>
          </p:nvSpPr>
          <p:spPr>
            <a:xfrm>
              <a:off x="3392" y="2459"/>
              <a:ext cx="383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6" name="Rectangle 36"/>
            <p:cNvSpPr>
              <a:spLocks noChangeArrowheads="1"/>
            </p:cNvSpPr>
            <p:nvPr/>
          </p:nvSpPr>
          <p:spPr>
            <a:xfrm>
              <a:off x="3775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7" name="Rectangle 37"/>
            <p:cNvSpPr>
              <a:spLocks noChangeArrowheads="1"/>
            </p:cNvSpPr>
            <p:nvPr/>
          </p:nvSpPr>
          <p:spPr>
            <a:xfrm>
              <a:off x="4151" y="2459"/>
              <a:ext cx="383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8" name="Rectangle 38"/>
            <p:cNvSpPr>
              <a:spLocks noChangeArrowheads="1"/>
            </p:cNvSpPr>
            <p:nvPr/>
          </p:nvSpPr>
          <p:spPr>
            <a:xfrm>
              <a:off x="4534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9" name="Rectangle 39"/>
            <p:cNvSpPr>
              <a:spLocks noChangeArrowheads="1"/>
            </p:cNvSpPr>
            <p:nvPr/>
          </p:nvSpPr>
          <p:spPr>
            <a:xfrm>
              <a:off x="4910" y="2459"/>
              <a:ext cx="382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0" name="Rectangle 40"/>
            <p:cNvSpPr>
              <a:spLocks noChangeArrowheads="1"/>
            </p:cNvSpPr>
            <p:nvPr/>
          </p:nvSpPr>
          <p:spPr>
            <a:xfrm>
              <a:off x="2639" y="2741"/>
              <a:ext cx="377" cy="292"/>
            </a:xfrm>
            <a:custGeom>
              <a:avLst/>
              <a:gdLst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0 w 598488"/>
                <a:gd name="connsiteY7" fmla="*/ 465138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83067"/>
                <a:gd name="connsiteX1" fmla="*/ 0 w 598488"/>
                <a:gd name="connsiteY1" fmla="*/ 0 h 483067"/>
                <a:gd name="connsiteX2" fmla="*/ 598488 w 598488"/>
                <a:gd name="connsiteY2" fmla="*/ 0 h 483067"/>
                <a:gd name="connsiteX3" fmla="*/ 598488 w 598488"/>
                <a:gd name="connsiteY3" fmla="*/ 0 h 483067"/>
                <a:gd name="connsiteX4" fmla="*/ 598488 w 598488"/>
                <a:gd name="connsiteY4" fmla="*/ 465138 h 483067"/>
                <a:gd name="connsiteX5" fmla="*/ 598488 w 598488"/>
                <a:gd name="connsiteY5" fmla="*/ 465138 h 483067"/>
                <a:gd name="connsiteX6" fmla="*/ 224118 w 598488"/>
                <a:gd name="connsiteY6" fmla="*/ 483067 h 483067"/>
                <a:gd name="connsiteX7" fmla="*/ 44824 w 598488"/>
                <a:gd name="connsiteY7" fmla="*/ 124479 h 483067"/>
                <a:gd name="connsiteX8" fmla="*/ 0 w 598488"/>
                <a:gd name="connsiteY8" fmla="*/ 0 h 483067"/>
                <a:gd name="connsiteX0" fmla="*/ 0 w 598488"/>
                <a:gd name="connsiteY0" fmla="*/ 0 h 501014"/>
                <a:gd name="connsiteX1" fmla="*/ 0 w 598488"/>
                <a:gd name="connsiteY1" fmla="*/ 0 h 501014"/>
                <a:gd name="connsiteX2" fmla="*/ 598488 w 598488"/>
                <a:gd name="connsiteY2" fmla="*/ 0 h 501014"/>
                <a:gd name="connsiteX3" fmla="*/ 598488 w 598488"/>
                <a:gd name="connsiteY3" fmla="*/ 0 h 501014"/>
                <a:gd name="connsiteX4" fmla="*/ 598488 w 598488"/>
                <a:gd name="connsiteY4" fmla="*/ 465138 h 501014"/>
                <a:gd name="connsiteX5" fmla="*/ 598488 w 598488"/>
                <a:gd name="connsiteY5" fmla="*/ 465138 h 501014"/>
                <a:gd name="connsiteX6" fmla="*/ 358589 w 598488"/>
                <a:gd name="connsiteY6" fmla="*/ 501014 h 501014"/>
                <a:gd name="connsiteX7" fmla="*/ 44824 w 598488"/>
                <a:gd name="connsiteY7" fmla="*/ 124479 h 501014"/>
                <a:gd name="connsiteX8" fmla="*/ 0 w 598488"/>
                <a:gd name="connsiteY8" fmla="*/ 0 h 501014"/>
                <a:gd name="connsiteX0" fmla="*/ 0 w 598488"/>
                <a:gd name="connsiteY0" fmla="*/ 0 h 501014"/>
                <a:gd name="connsiteX1" fmla="*/ 0 w 598488"/>
                <a:gd name="connsiteY1" fmla="*/ 0 h 501014"/>
                <a:gd name="connsiteX2" fmla="*/ 598488 w 598488"/>
                <a:gd name="connsiteY2" fmla="*/ 0 h 501014"/>
                <a:gd name="connsiteX3" fmla="*/ 598488 w 598488"/>
                <a:gd name="connsiteY3" fmla="*/ 0 h 501014"/>
                <a:gd name="connsiteX4" fmla="*/ 598488 w 598488"/>
                <a:gd name="connsiteY4" fmla="*/ 465138 h 501014"/>
                <a:gd name="connsiteX5" fmla="*/ 598488 w 598488"/>
                <a:gd name="connsiteY5" fmla="*/ 465138 h 501014"/>
                <a:gd name="connsiteX6" fmla="*/ 358589 w 598488"/>
                <a:gd name="connsiteY6" fmla="*/ 501014 h 501014"/>
                <a:gd name="connsiteX7" fmla="*/ 188831 w 598488"/>
                <a:gd name="connsiteY7" fmla="*/ 302915 h 501014"/>
                <a:gd name="connsiteX8" fmla="*/ 44824 w 598488"/>
                <a:gd name="connsiteY8" fmla="*/ 124479 h 501014"/>
                <a:gd name="connsiteX9" fmla="*/ 0 w 598488"/>
                <a:gd name="connsiteY9" fmla="*/ 0 h 501014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376519 w 598488"/>
                <a:gd name="connsiteY6" fmla="*/ 456106 h 465138"/>
                <a:gd name="connsiteX7" fmla="*/ 188831 w 598488"/>
                <a:gd name="connsiteY7" fmla="*/ 302915 h 465138"/>
                <a:gd name="connsiteX8" fmla="*/ 44824 w 598488"/>
                <a:gd name="connsiteY8" fmla="*/ 124479 h 465138"/>
                <a:gd name="connsiteX9" fmla="*/ 0 w 598488"/>
                <a:gd name="connsiteY9" fmla="*/ 0 h 465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488" h="465138">
                  <a:moveTo>
                    <a:pt x="0" y="0"/>
                  </a:moveTo>
                  <a:lnTo>
                    <a:pt x="0" y="0"/>
                  </a:lnTo>
                  <a:lnTo>
                    <a:pt x="598488" y="0"/>
                  </a:lnTo>
                  <a:lnTo>
                    <a:pt x="598488" y="0"/>
                  </a:lnTo>
                  <a:lnTo>
                    <a:pt x="598488" y="465138"/>
                  </a:lnTo>
                  <a:lnTo>
                    <a:pt x="598488" y="465138"/>
                  </a:lnTo>
                  <a:lnTo>
                    <a:pt x="376519" y="456106"/>
                  </a:lnTo>
                  <a:cubicBezTo>
                    <a:pt x="314219" y="424578"/>
                    <a:pt x="241125" y="365671"/>
                    <a:pt x="188831" y="302915"/>
                  </a:cubicBezTo>
                  <a:cubicBezTo>
                    <a:pt x="136537" y="240159"/>
                    <a:pt x="82272" y="170474"/>
                    <a:pt x="44824" y="1244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1" name="Rectangle 41"/>
            <p:cNvSpPr>
              <a:spLocks noChangeArrowheads="1"/>
            </p:cNvSpPr>
            <p:nvPr/>
          </p:nvSpPr>
          <p:spPr>
            <a:xfrm>
              <a:off x="3016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2" name="Rectangle 42"/>
            <p:cNvSpPr>
              <a:spLocks noChangeArrowheads="1"/>
            </p:cNvSpPr>
            <p:nvPr/>
          </p:nvSpPr>
          <p:spPr>
            <a:xfrm>
              <a:off x="3392" y="2741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3" name="Rectangle 43"/>
            <p:cNvSpPr>
              <a:spLocks noChangeArrowheads="1"/>
            </p:cNvSpPr>
            <p:nvPr/>
          </p:nvSpPr>
          <p:spPr>
            <a:xfrm>
              <a:off x="3775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4" name="Rectangle 44"/>
            <p:cNvSpPr>
              <a:spLocks noChangeArrowheads="1"/>
            </p:cNvSpPr>
            <p:nvPr/>
          </p:nvSpPr>
          <p:spPr>
            <a:xfrm>
              <a:off x="4151" y="2741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5" name="Rectangle 45"/>
            <p:cNvSpPr>
              <a:spLocks noChangeArrowheads="1"/>
            </p:cNvSpPr>
            <p:nvPr/>
          </p:nvSpPr>
          <p:spPr>
            <a:xfrm>
              <a:off x="4534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6" name="Rectangle 46"/>
            <p:cNvSpPr>
              <a:spLocks noChangeArrowheads="1"/>
            </p:cNvSpPr>
            <p:nvPr/>
          </p:nvSpPr>
          <p:spPr>
            <a:xfrm>
              <a:off x="4910" y="2741"/>
              <a:ext cx="382" cy="298"/>
            </a:xfrm>
            <a:custGeom>
              <a:avLst/>
              <a:gdLst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65138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427131 w 606425"/>
                <a:gd name="connsiteY5" fmla="*/ 339632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3797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3797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73186"/>
                <a:gd name="connsiteX1" fmla="*/ 0 w 606425"/>
                <a:gd name="connsiteY1" fmla="*/ 0 h 473186"/>
                <a:gd name="connsiteX2" fmla="*/ 606425 w 606425"/>
                <a:gd name="connsiteY2" fmla="*/ 0 h 473186"/>
                <a:gd name="connsiteX3" fmla="*/ 606425 w 606425"/>
                <a:gd name="connsiteY3" fmla="*/ 0 h 473186"/>
                <a:gd name="connsiteX4" fmla="*/ 606425 w 606425"/>
                <a:gd name="connsiteY4" fmla="*/ 465138 h 473186"/>
                <a:gd name="connsiteX5" fmla="*/ 606425 w 606425"/>
                <a:gd name="connsiteY5" fmla="*/ 43797 h 473186"/>
                <a:gd name="connsiteX6" fmla="*/ 214324 w 606425"/>
                <a:gd name="connsiteY6" fmla="*/ 436811 h 473186"/>
                <a:gd name="connsiteX7" fmla="*/ 0 w 606425"/>
                <a:gd name="connsiteY7" fmla="*/ 465138 h 473186"/>
                <a:gd name="connsiteX8" fmla="*/ 0 w 606425"/>
                <a:gd name="connsiteY8" fmla="*/ 465138 h 473186"/>
                <a:gd name="connsiteX9" fmla="*/ 0 w 606425"/>
                <a:gd name="connsiteY9" fmla="*/ 0 h 473186"/>
                <a:gd name="connsiteX0" fmla="*/ 0 w 606425"/>
                <a:gd name="connsiteY0" fmla="*/ 0 h 473186"/>
                <a:gd name="connsiteX1" fmla="*/ 0 w 606425"/>
                <a:gd name="connsiteY1" fmla="*/ 0 h 473186"/>
                <a:gd name="connsiteX2" fmla="*/ 606425 w 606425"/>
                <a:gd name="connsiteY2" fmla="*/ 0 h 473186"/>
                <a:gd name="connsiteX3" fmla="*/ 606425 w 606425"/>
                <a:gd name="connsiteY3" fmla="*/ 0 h 473186"/>
                <a:gd name="connsiteX4" fmla="*/ 606425 w 606425"/>
                <a:gd name="connsiteY4" fmla="*/ 465138 h 473186"/>
                <a:gd name="connsiteX5" fmla="*/ 606425 w 606425"/>
                <a:gd name="connsiteY5" fmla="*/ 43797 h 473186"/>
                <a:gd name="connsiteX6" fmla="*/ 214324 w 606425"/>
                <a:gd name="connsiteY6" fmla="*/ 436811 h 473186"/>
                <a:gd name="connsiteX7" fmla="*/ 0 w 606425"/>
                <a:gd name="connsiteY7" fmla="*/ 465138 h 473186"/>
                <a:gd name="connsiteX8" fmla="*/ 0 w 606425"/>
                <a:gd name="connsiteY8" fmla="*/ 465138 h 473186"/>
                <a:gd name="connsiteX9" fmla="*/ 0 w 606425"/>
                <a:gd name="connsiteY9" fmla="*/ 0 h 4731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6425" h="473186">
                  <a:moveTo>
                    <a:pt x="0" y="0"/>
                  </a:moveTo>
                  <a:lnTo>
                    <a:pt x="0" y="0"/>
                  </a:lnTo>
                  <a:lnTo>
                    <a:pt x="606425" y="0"/>
                  </a:lnTo>
                  <a:lnTo>
                    <a:pt x="606425" y="0"/>
                  </a:lnTo>
                  <a:lnTo>
                    <a:pt x="606425" y="465138"/>
                  </a:lnTo>
                  <a:lnTo>
                    <a:pt x="606425" y="43797"/>
                  </a:lnTo>
                  <a:cubicBezTo>
                    <a:pt x="536592" y="30111"/>
                    <a:pt x="458831" y="339688"/>
                    <a:pt x="214324" y="436811"/>
                  </a:cubicBezTo>
                  <a:cubicBezTo>
                    <a:pt x="113253" y="507034"/>
                    <a:pt x="31238" y="451452"/>
                    <a:pt x="0" y="465138"/>
                  </a:cubicBezTo>
                  <a:lnTo>
                    <a:pt x="0" y="465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7" name="Line 47"/>
            <p:cNvSpPr>
              <a:spLocks noChangeShapeType="1"/>
            </p:cNvSpPr>
            <p:nvPr/>
          </p:nvSpPr>
          <p:spPr>
            <a:xfrm>
              <a:off x="3016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8" name="Line 48"/>
            <p:cNvSpPr>
              <a:spLocks noChangeShapeType="1"/>
            </p:cNvSpPr>
            <p:nvPr/>
          </p:nvSpPr>
          <p:spPr>
            <a:xfrm>
              <a:off x="3392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9" name="Line 49"/>
            <p:cNvSpPr>
              <a:spLocks noChangeShapeType="1"/>
            </p:cNvSpPr>
            <p:nvPr/>
          </p:nvSpPr>
          <p:spPr>
            <a:xfrm>
              <a:off x="3775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0" name="Line 50"/>
            <p:cNvSpPr>
              <a:spLocks noChangeShapeType="1"/>
            </p:cNvSpPr>
            <p:nvPr/>
          </p:nvSpPr>
          <p:spPr>
            <a:xfrm>
              <a:off x="4151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1" name="Line 51"/>
            <p:cNvSpPr>
              <a:spLocks noChangeShapeType="1"/>
            </p:cNvSpPr>
            <p:nvPr/>
          </p:nvSpPr>
          <p:spPr>
            <a:xfrm>
              <a:off x="4534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2" name="Line 52"/>
            <p:cNvSpPr>
              <a:spLocks noChangeShapeType="1"/>
            </p:cNvSpPr>
            <p:nvPr/>
          </p:nvSpPr>
          <p:spPr>
            <a:xfrm>
              <a:off x="4910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3" name="Line 53"/>
            <p:cNvSpPr>
              <a:spLocks noChangeShapeType="1"/>
            </p:cNvSpPr>
            <p:nvPr/>
          </p:nvSpPr>
          <p:spPr>
            <a:xfrm>
              <a:off x="2633" y="1579"/>
              <a:ext cx="2666" cy="0"/>
            </a:xfrm>
            <a:prstGeom prst="line">
              <a:avLst/>
            </a:prstGeom>
            <a:noFill/>
            <a:ln w="39688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4" name="Line 54"/>
            <p:cNvSpPr>
              <a:spLocks noChangeShapeType="1"/>
            </p:cNvSpPr>
            <p:nvPr/>
          </p:nvSpPr>
          <p:spPr>
            <a:xfrm>
              <a:off x="2633" y="1873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5" name="Line 55"/>
            <p:cNvSpPr>
              <a:spLocks noChangeShapeType="1"/>
            </p:cNvSpPr>
            <p:nvPr/>
          </p:nvSpPr>
          <p:spPr>
            <a:xfrm>
              <a:off x="2633" y="2166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6" name="Line 56"/>
            <p:cNvSpPr>
              <a:spLocks noChangeShapeType="1"/>
            </p:cNvSpPr>
            <p:nvPr/>
          </p:nvSpPr>
          <p:spPr>
            <a:xfrm>
              <a:off x="2633" y="2459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7" name="Line 57"/>
            <p:cNvSpPr>
              <a:spLocks noChangeShapeType="1"/>
            </p:cNvSpPr>
            <p:nvPr/>
          </p:nvSpPr>
          <p:spPr>
            <a:xfrm>
              <a:off x="2633" y="2741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8" name="Line 58"/>
            <p:cNvSpPr>
              <a:spLocks noChangeShapeType="1"/>
            </p:cNvSpPr>
            <p:nvPr/>
          </p:nvSpPr>
          <p:spPr>
            <a:xfrm>
              <a:off x="2639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9" name="Line 59"/>
            <p:cNvSpPr>
              <a:spLocks noChangeShapeType="1"/>
            </p:cNvSpPr>
            <p:nvPr/>
          </p:nvSpPr>
          <p:spPr>
            <a:xfrm>
              <a:off x="5292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10" name="Line 60"/>
            <p:cNvSpPr>
              <a:spLocks noChangeShapeType="1"/>
            </p:cNvSpPr>
            <p:nvPr/>
          </p:nvSpPr>
          <p:spPr>
            <a:xfrm>
              <a:off x="2633" y="1286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11" name="Line 61"/>
            <p:cNvSpPr>
              <a:spLocks noChangeShapeType="1"/>
            </p:cNvSpPr>
            <p:nvPr/>
          </p:nvSpPr>
          <p:spPr>
            <a:xfrm>
              <a:off x="2633" y="3034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12" name="Rectangle 62"/>
            <p:cNvSpPr>
              <a:spLocks noChangeArrowheads="1"/>
            </p:cNvSpPr>
            <p:nvPr/>
          </p:nvSpPr>
          <p:spPr>
            <a:xfrm>
              <a:off x="2751" y="1397"/>
              <a:ext cx="143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Sunday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3" name="Rectangle 63"/>
            <p:cNvSpPr>
              <a:spLocks noChangeArrowheads="1"/>
            </p:cNvSpPr>
            <p:nvPr/>
          </p:nvSpPr>
          <p:spPr>
            <a:xfrm>
              <a:off x="3121" y="1397"/>
              <a:ext cx="157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Monday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4" name="Rectangle 64"/>
            <p:cNvSpPr>
              <a:spLocks noChangeArrowheads="1"/>
            </p:cNvSpPr>
            <p:nvPr/>
          </p:nvSpPr>
          <p:spPr>
            <a:xfrm>
              <a:off x="3505" y="1397"/>
              <a:ext cx="157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Tuesday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5" name="Rectangle 65"/>
            <p:cNvSpPr>
              <a:spLocks noChangeArrowheads="1"/>
            </p:cNvSpPr>
            <p:nvPr/>
          </p:nvSpPr>
          <p:spPr>
            <a:xfrm>
              <a:off x="3843" y="1397"/>
              <a:ext cx="227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Wednesday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6" name="Rectangle 66"/>
            <p:cNvSpPr>
              <a:spLocks noChangeArrowheads="1"/>
            </p:cNvSpPr>
            <p:nvPr/>
          </p:nvSpPr>
          <p:spPr>
            <a:xfrm>
              <a:off x="4251" y="1397"/>
              <a:ext cx="179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Thursday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7" name="Rectangle 67"/>
            <p:cNvSpPr>
              <a:spLocks noChangeArrowheads="1"/>
            </p:cNvSpPr>
            <p:nvPr/>
          </p:nvSpPr>
          <p:spPr>
            <a:xfrm>
              <a:off x="4659" y="1397"/>
              <a:ext cx="119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Friday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8" name="Rectangle 68"/>
            <p:cNvSpPr>
              <a:spLocks noChangeArrowheads="1"/>
            </p:cNvSpPr>
            <p:nvPr/>
          </p:nvSpPr>
          <p:spPr>
            <a:xfrm>
              <a:off x="5009" y="1397"/>
              <a:ext cx="165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saturday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9" name="Rectangle 69"/>
            <p:cNvSpPr>
              <a:spLocks noChangeArrowheads="1"/>
            </p:cNvSpPr>
            <p:nvPr/>
          </p:nvSpPr>
          <p:spPr>
            <a:xfrm>
              <a:off x="2789" y="1605"/>
              <a:ext cx="75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0" name="Rectangle 70"/>
            <p:cNvSpPr>
              <a:spLocks noChangeArrowheads="1"/>
            </p:cNvSpPr>
            <p:nvPr/>
          </p:nvSpPr>
          <p:spPr>
            <a:xfrm>
              <a:off x="3165" y="1605"/>
              <a:ext cx="77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1" name="Rectangle 71"/>
            <p:cNvSpPr>
              <a:spLocks noChangeArrowheads="1"/>
            </p:cNvSpPr>
            <p:nvPr/>
          </p:nvSpPr>
          <p:spPr>
            <a:xfrm>
              <a:off x="3549" y="1605"/>
              <a:ext cx="77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2" name="Rectangle 72"/>
            <p:cNvSpPr>
              <a:spLocks noChangeArrowheads="1"/>
            </p:cNvSpPr>
            <p:nvPr/>
          </p:nvSpPr>
          <p:spPr>
            <a:xfrm>
              <a:off x="3925" y="1605"/>
              <a:ext cx="73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3" name="Rectangle 73"/>
            <p:cNvSpPr>
              <a:spLocks noChangeArrowheads="1"/>
            </p:cNvSpPr>
            <p:nvPr/>
          </p:nvSpPr>
          <p:spPr>
            <a:xfrm>
              <a:off x="4307" y="1605"/>
              <a:ext cx="75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30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4" name="Rectangle 74"/>
            <p:cNvSpPr>
              <a:spLocks noChangeArrowheads="1"/>
            </p:cNvSpPr>
            <p:nvPr/>
          </p:nvSpPr>
          <p:spPr>
            <a:xfrm>
              <a:off x="4703" y="1605"/>
              <a:ext cx="39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5" name="Rectangle 75"/>
            <p:cNvSpPr>
              <a:spLocks noChangeArrowheads="1"/>
            </p:cNvSpPr>
            <p:nvPr/>
          </p:nvSpPr>
          <p:spPr>
            <a:xfrm>
              <a:off x="5077" y="1605"/>
              <a:ext cx="40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6" name="Rectangle 76"/>
            <p:cNvSpPr>
              <a:spLocks noChangeArrowheads="1"/>
            </p:cNvSpPr>
            <p:nvPr/>
          </p:nvSpPr>
          <p:spPr>
            <a:xfrm>
              <a:off x="2809" y="1900"/>
              <a:ext cx="37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7" name="Rectangle 77"/>
            <p:cNvSpPr>
              <a:spLocks noChangeArrowheads="1"/>
            </p:cNvSpPr>
            <p:nvPr/>
          </p:nvSpPr>
          <p:spPr>
            <a:xfrm>
              <a:off x="3185" y="1900"/>
              <a:ext cx="39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8" name="Rectangle 78"/>
            <p:cNvSpPr>
              <a:spLocks noChangeArrowheads="1"/>
            </p:cNvSpPr>
            <p:nvPr/>
          </p:nvSpPr>
          <p:spPr>
            <a:xfrm>
              <a:off x="3567" y="1900"/>
              <a:ext cx="41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9" name="Rectangle 79"/>
            <p:cNvSpPr>
              <a:spLocks noChangeArrowheads="1"/>
            </p:cNvSpPr>
            <p:nvPr/>
          </p:nvSpPr>
          <p:spPr>
            <a:xfrm>
              <a:off x="3943" y="1900"/>
              <a:ext cx="37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0" name="Rectangle 80"/>
            <p:cNvSpPr>
              <a:spLocks noChangeArrowheads="1"/>
            </p:cNvSpPr>
            <p:nvPr/>
          </p:nvSpPr>
          <p:spPr>
            <a:xfrm>
              <a:off x="4327" y="1900"/>
              <a:ext cx="37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1" name="Rectangle 81"/>
            <p:cNvSpPr>
              <a:spLocks noChangeArrowheads="1"/>
            </p:cNvSpPr>
            <p:nvPr/>
          </p:nvSpPr>
          <p:spPr>
            <a:xfrm>
              <a:off x="4703" y="1900"/>
              <a:ext cx="39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2" name="Rectangle 82"/>
            <p:cNvSpPr>
              <a:spLocks noChangeArrowheads="1"/>
            </p:cNvSpPr>
            <p:nvPr/>
          </p:nvSpPr>
          <p:spPr>
            <a:xfrm>
              <a:off x="5077" y="1900"/>
              <a:ext cx="40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3" name="Rectangle 83"/>
            <p:cNvSpPr>
              <a:spLocks noChangeArrowheads="1"/>
            </p:cNvSpPr>
            <p:nvPr/>
          </p:nvSpPr>
          <p:spPr>
            <a:xfrm>
              <a:off x="2789" y="2193"/>
              <a:ext cx="75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4" name="Rectangle 84"/>
            <p:cNvSpPr>
              <a:spLocks noChangeArrowheads="1"/>
            </p:cNvSpPr>
            <p:nvPr/>
          </p:nvSpPr>
          <p:spPr>
            <a:xfrm>
              <a:off x="3165" y="2193"/>
              <a:ext cx="77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5" name="Rectangle 85"/>
            <p:cNvSpPr>
              <a:spLocks noChangeArrowheads="1"/>
            </p:cNvSpPr>
            <p:nvPr/>
          </p:nvSpPr>
          <p:spPr>
            <a:xfrm>
              <a:off x="3549" y="2193"/>
              <a:ext cx="77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6" name="Rectangle 86"/>
            <p:cNvSpPr>
              <a:spLocks noChangeArrowheads="1"/>
            </p:cNvSpPr>
            <p:nvPr/>
          </p:nvSpPr>
          <p:spPr>
            <a:xfrm>
              <a:off x="3925" y="2193"/>
              <a:ext cx="73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7" name="Rectangle 87"/>
            <p:cNvSpPr>
              <a:spLocks noChangeArrowheads="1"/>
            </p:cNvSpPr>
            <p:nvPr/>
          </p:nvSpPr>
          <p:spPr>
            <a:xfrm>
              <a:off x="4307" y="2193"/>
              <a:ext cx="75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8" name="Rectangle 88"/>
            <p:cNvSpPr>
              <a:spLocks noChangeArrowheads="1"/>
            </p:cNvSpPr>
            <p:nvPr/>
          </p:nvSpPr>
          <p:spPr>
            <a:xfrm>
              <a:off x="4681" y="2193"/>
              <a:ext cx="76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9" name="Rectangle 89"/>
            <p:cNvSpPr>
              <a:spLocks noChangeArrowheads="1"/>
            </p:cNvSpPr>
            <p:nvPr/>
          </p:nvSpPr>
          <p:spPr>
            <a:xfrm>
              <a:off x="5059" y="2193"/>
              <a:ext cx="73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0" name="Rectangle 90"/>
            <p:cNvSpPr>
              <a:spLocks noChangeArrowheads="1"/>
            </p:cNvSpPr>
            <p:nvPr/>
          </p:nvSpPr>
          <p:spPr>
            <a:xfrm>
              <a:off x="2789" y="2485"/>
              <a:ext cx="75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1" name="Rectangle 91"/>
            <p:cNvSpPr>
              <a:spLocks noChangeArrowheads="1"/>
            </p:cNvSpPr>
            <p:nvPr/>
          </p:nvSpPr>
          <p:spPr>
            <a:xfrm>
              <a:off x="3165" y="2485"/>
              <a:ext cx="7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2" name="Rectangle 92"/>
            <p:cNvSpPr>
              <a:spLocks noChangeArrowheads="1"/>
            </p:cNvSpPr>
            <p:nvPr/>
          </p:nvSpPr>
          <p:spPr>
            <a:xfrm>
              <a:off x="3549" y="2485"/>
              <a:ext cx="7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3" name="Rectangle 93"/>
            <p:cNvSpPr>
              <a:spLocks noChangeArrowheads="1"/>
            </p:cNvSpPr>
            <p:nvPr/>
          </p:nvSpPr>
          <p:spPr>
            <a:xfrm>
              <a:off x="3925" y="2485"/>
              <a:ext cx="73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4" name="Rectangle 94"/>
            <p:cNvSpPr>
              <a:spLocks noChangeArrowheads="1"/>
            </p:cNvSpPr>
            <p:nvPr/>
          </p:nvSpPr>
          <p:spPr>
            <a:xfrm>
              <a:off x="4307" y="2485"/>
              <a:ext cx="75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5" name="Rectangle 95"/>
            <p:cNvSpPr>
              <a:spLocks noChangeArrowheads="1"/>
            </p:cNvSpPr>
            <p:nvPr/>
          </p:nvSpPr>
          <p:spPr>
            <a:xfrm>
              <a:off x="4681" y="2485"/>
              <a:ext cx="76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6" name="Rectangle 96"/>
            <p:cNvSpPr>
              <a:spLocks noChangeArrowheads="1"/>
            </p:cNvSpPr>
            <p:nvPr/>
          </p:nvSpPr>
          <p:spPr>
            <a:xfrm>
              <a:off x="5059" y="2485"/>
              <a:ext cx="73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7" name="Rectangle 97"/>
            <p:cNvSpPr>
              <a:spLocks noChangeArrowheads="1"/>
            </p:cNvSpPr>
            <p:nvPr/>
          </p:nvSpPr>
          <p:spPr>
            <a:xfrm>
              <a:off x="2789" y="2766"/>
              <a:ext cx="75" cy="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8" name="Rectangle 98"/>
            <p:cNvSpPr>
              <a:spLocks noChangeArrowheads="1"/>
            </p:cNvSpPr>
            <p:nvPr/>
          </p:nvSpPr>
          <p:spPr>
            <a:xfrm>
              <a:off x="3165" y="2766"/>
              <a:ext cx="77" cy="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9" name="Rectangle 99"/>
            <p:cNvSpPr>
              <a:spLocks noChangeArrowheads="1"/>
            </p:cNvSpPr>
            <p:nvPr/>
          </p:nvSpPr>
          <p:spPr>
            <a:xfrm>
              <a:off x="3549" y="2766"/>
              <a:ext cx="77" cy="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50" name="Rectangle 100"/>
            <p:cNvSpPr>
              <a:spLocks noChangeArrowheads="1"/>
            </p:cNvSpPr>
            <p:nvPr/>
          </p:nvSpPr>
          <p:spPr>
            <a:xfrm>
              <a:off x="3925" y="2766"/>
              <a:ext cx="73" cy="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51" name="Rectangle 101"/>
            <p:cNvSpPr>
              <a:spLocks noChangeArrowheads="1"/>
            </p:cNvSpPr>
            <p:nvPr/>
          </p:nvSpPr>
          <p:spPr>
            <a:xfrm>
              <a:off x="4307" y="2766"/>
              <a:ext cx="75" cy="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52" name="Rectangle 102"/>
            <p:cNvSpPr>
              <a:spLocks noChangeArrowheads="1"/>
            </p:cNvSpPr>
            <p:nvPr/>
          </p:nvSpPr>
          <p:spPr>
            <a:xfrm>
              <a:off x="4681" y="2766"/>
              <a:ext cx="76" cy="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53" name="Rectangle 103"/>
            <p:cNvSpPr>
              <a:spLocks noChangeArrowheads="1"/>
            </p:cNvSpPr>
            <p:nvPr/>
          </p:nvSpPr>
          <p:spPr>
            <a:xfrm>
              <a:off x="5059" y="2766"/>
              <a:ext cx="73" cy="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30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</p:grpSp>
      <p:grpSp>
        <p:nvGrpSpPr>
          <p:cNvPr id="454" name="Group 4"/>
          <p:cNvGrpSpPr>
            <a:grpSpLocks noChangeAspect="1"/>
          </p:cNvGrpSpPr>
          <p:nvPr/>
        </p:nvGrpSpPr>
        <p:grpSpPr>
          <a:xfrm rot="0">
            <a:off x="402986" y="2345436"/>
            <a:ext cx="1863689" cy="1542878"/>
            <a:chOff x="2633" y="1280"/>
            <a:chExt cx="2672" cy="1760"/>
          </a:xfrm>
        </p:grpSpPr>
        <p:sp>
          <p:nvSpPr>
            <p:cNvPr id="455" name="AutoShape 3"/>
            <p:cNvSpPr>
              <a:spLocks noChangeAspect="1" noChangeArrowheads="1" noTextEdit="1"/>
            </p:cNvSpPr>
            <p:nvPr/>
          </p:nvSpPr>
          <p:spPr>
            <a:xfrm>
              <a:off x="2633" y="1280"/>
              <a:ext cx="2672" cy="1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56" name="Rectangle 5"/>
            <p:cNvSpPr>
              <a:spLocks noChangeArrowheads="1"/>
            </p:cNvSpPr>
            <p:nvPr/>
          </p:nvSpPr>
          <p:spPr>
            <a:xfrm>
              <a:off x="2639" y="1286"/>
              <a:ext cx="377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57" name="Rectangle 6"/>
            <p:cNvSpPr>
              <a:spLocks noChangeArrowheads="1"/>
            </p:cNvSpPr>
            <p:nvPr/>
          </p:nvSpPr>
          <p:spPr>
            <a:xfrm>
              <a:off x="3016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58" name="Rectangle 7"/>
            <p:cNvSpPr>
              <a:spLocks noChangeArrowheads="1"/>
            </p:cNvSpPr>
            <p:nvPr/>
          </p:nvSpPr>
          <p:spPr>
            <a:xfrm>
              <a:off x="3392" y="1286"/>
              <a:ext cx="383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59" name="Rectangle 8"/>
            <p:cNvSpPr>
              <a:spLocks noChangeArrowheads="1"/>
            </p:cNvSpPr>
            <p:nvPr/>
          </p:nvSpPr>
          <p:spPr>
            <a:xfrm>
              <a:off x="3775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0" name="Rectangle 9"/>
            <p:cNvSpPr>
              <a:spLocks noChangeArrowheads="1"/>
            </p:cNvSpPr>
            <p:nvPr/>
          </p:nvSpPr>
          <p:spPr>
            <a:xfrm>
              <a:off x="4151" y="1286"/>
              <a:ext cx="383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1" name="Rectangle 10"/>
            <p:cNvSpPr>
              <a:spLocks noChangeArrowheads="1"/>
            </p:cNvSpPr>
            <p:nvPr/>
          </p:nvSpPr>
          <p:spPr>
            <a:xfrm>
              <a:off x="4534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2" name="Rectangle 11"/>
            <p:cNvSpPr>
              <a:spLocks noChangeArrowheads="1"/>
            </p:cNvSpPr>
            <p:nvPr/>
          </p:nvSpPr>
          <p:spPr>
            <a:xfrm>
              <a:off x="4910" y="1286"/>
              <a:ext cx="382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3" name="Rectangle 12"/>
            <p:cNvSpPr>
              <a:spLocks noChangeArrowheads="1"/>
            </p:cNvSpPr>
            <p:nvPr/>
          </p:nvSpPr>
          <p:spPr>
            <a:xfrm>
              <a:off x="2639" y="1579"/>
              <a:ext cx="377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4" name="Rectangle 13"/>
            <p:cNvSpPr>
              <a:spLocks noChangeArrowheads="1"/>
            </p:cNvSpPr>
            <p:nvPr/>
          </p:nvSpPr>
          <p:spPr>
            <a:xfrm>
              <a:off x="3016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5" name="Rectangle 14"/>
            <p:cNvSpPr>
              <a:spLocks noChangeArrowheads="1"/>
            </p:cNvSpPr>
            <p:nvPr/>
          </p:nvSpPr>
          <p:spPr>
            <a:xfrm>
              <a:off x="3392" y="1579"/>
              <a:ext cx="383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6" name="Rectangle 15"/>
            <p:cNvSpPr>
              <a:spLocks noChangeArrowheads="1"/>
            </p:cNvSpPr>
            <p:nvPr/>
          </p:nvSpPr>
          <p:spPr>
            <a:xfrm>
              <a:off x="3775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7" name="Rectangle 16"/>
            <p:cNvSpPr>
              <a:spLocks noChangeArrowheads="1"/>
            </p:cNvSpPr>
            <p:nvPr/>
          </p:nvSpPr>
          <p:spPr>
            <a:xfrm>
              <a:off x="4151" y="1579"/>
              <a:ext cx="383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8" name="Rectangle 17"/>
            <p:cNvSpPr>
              <a:spLocks noChangeArrowheads="1"/>
            </p:cNvSpPr>
            <p:nvPr/>
          </p:nvSpPr>
          <p:spPr>
            <a:xfrm>
              <a:off x="4534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9" name="Rectangle 18"/>
            <p:cNvSpPr>
              <a:spLocks noChangeArrowheads="1"/>
            </p:cNvSpPr>
            <p:nvPr/>
          </p:nvSpPr>
          <p:spPr>
            <a:xfrm>
              <a:off x="4910" y="1579"/>
              <a:ext cx="382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0" name="Rectangle 19"/>
            <p:cNvSpPr>
              <a:spLocks noChangeArrowheads="1"/>
            </p:cNvSpPr>
            <p:nvPr/>
          </p:nvSpPr>
          <p:spPr>
            <a:xfrm>
              <a:off x="2639" y="1873"/>
              <a:ext cx="377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1" name="Rectangle 20"/>
            <p:cNvSpPr>
              <a:spLocks noChangeArrowheads="1"/>
            </p:cNvSpPr>
            <p:nvPr/>
          </p:nvSpPr>
          <p:spPr>
            <a:xfrm>
              <a:off x="3016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2" name="Rectangle 21"/>
            <p:cNvSpPr>
              <a:spLocks noChangeArrowheads="1"/>
            </p:cNvSpPr>
            <p:nvPr/>
          </p:nvSpPr>
          <p:spPr>
            <a:xfrm>
              <a:off x="3392" y="1873"/>
              <a:ext cx="383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3" name="Rectangle 22"/>
            <p:cNvSpPr>
              <a:spLocks noChangeArrowheads="1"/>
            </p:cNvSpPr>
            <p:nvPr/>
          </p:nvSpPr>
          <p:spPr>
            <a:xfrm>
              <a:off x="3775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4" name="Rectangle 23"/>
            <p:cNvSpPr>
              <a:spLocks noChangeArrowheads="1"/>
            </p:cNvSpPr>
            <p:nvPr/>
          </p:nvSpPr>
          <p:spPr>
            <a:xfrm>
              <a:off x="4151" y="1873"/>
              <a:ext cx="383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5" name="Rectangle 24"/>
            <p:cNvSpPr>
              <a:spLocks noChangeArrowheads="1"/>
            </p:cNvSpPr>
            <p:nvPr/>
          </p:nvSpPr>
          <p:spPr>
            <a:xfrm>
              <a:off x="4534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6" name="Rectangle 25"/>
            <p:cNvSpPr>
              <a:spLocks noChangeArrowheads="1"/>
            </p:cNvSpPr>
            <p:nvPr/>
          </p:nvSpPr>
          <p:spPr>
            <a:xfrm>
              <a:off x="4910" y="1873"/>
              <a:ext cx="382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7" name="Rectangle 26"/>
            <p:cNvSpPr>
              <a:spLocks noChangeArrowheads="1"/>
            </p:cNvSpPr>
            <p:nvPr/>
          </p:nvSpPr>
          <p:spPr>
            <a:xfrm>
              <a:off x="2639" y="2166"/>
              <a:ext cx="377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8" name="Rectangle 27"/>
            <p:cNvSpPr>
              <a:spLocks noChangeArrowheads="1"/>
            </p:cNvSpPr>
            <p:nvPr/>
          </p:nvSpPr>
          <p:spPr>
            <a:xfrm>
              <a:off x="3016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9" name="Rectangle 28"/>
            <p:cNvSpPr>
              <a:spLocks noChangeArrowheads="1"/>
            </p:cNvSpPr>
            <p:nvPr/>
          </p:nvSpPr>
          <p:spPr>
            <a:xfrm>
              <a:off x="3392" y="2166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0" name="Rectangle 29"/>
            <p:cNvSpPr>
              <a:spLocks noChangeArrowheads="1"/>
            </p:cNvSpPr>
            <p:nvPr/>
          </p:nvSpPr>
          <p:spPr>
            <a:xfrm>
              <a:off x="3775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1" name="Rectangle 30"/>
            <p:cNvSpPr>
              <a:spLocks noChangeArrowheads="1"/>
            </p:cNvSpPr>
            <p:nvPr/>
          </p:nvSpPr>
          <p:spPr>
            <a:xfrm>
              <a:off x="4151" y="2166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2" name="Rectangle 31"/>
            <p:cNvSpPr>
              <a:spLocks noChangeArrowheads="1"/>
            </p:cNvSpPr>
            <p:nvPr/>
          </p:nvSpPr>
          <p:spPr>
            <a:xfrm>
              <a:off x="4534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3" name="Rectangle 32"/>
            <p:cNvSpPr>
              <a:spLocks noChangeArrowheads="1"/>
            </p:cNvSpPr>
            <p:nvPr/>
          </p:nvSpPr>
          <p:spPr>
            <a:xfrm>
              <a:off x="4910" y="2166"/>
              <a:ext cx="382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4" name="Rectangle 33"/>
            <p:cNvSpPr>
              <a:spLocks noChangeArrowheads="1"/>
            </p:cNvSpPr>
            <p:nvPr/>
          </p:nvSpPr>
          <p:spPr>
            <a:xfrm>
              <a:off x="2639" y="2459"/>
              <a:ext cx="377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5" name="Rectangle 34"/>
            <p:cNvSpPr>
              <a:spLocks noChangeArrowheads="1"/>
            </p:cNvSpPr>
            <p:nvPr/>
          </p:nvSpPr>
          <p:spPr>
            <a:xfrm>
              <a:off x="3016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6" name="Rectangle 35"/>
            <p:cNvSpPr>
              <a:spLocks noChangeArrowheads="1"/>
            </p:cNvSpPr>
            <p:nvPr/>
          </p:nvSpPr>
          <p:spPr>
            <a:xfrm>
              <a:off x="3392" y="2459"/>
              <a:ext cx="383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7" name="Rectangle 36"/>
            <p:cNvSpPr>
              <a:spLocks noChangeArrowheads="1"/>
            </p:cNvSpPr>
            <p:nvPr/>
          </p:nvSpPr>
          <p:spPr>
            <a:xfrm>
              <a:off x="3775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8" name="Rectangle 37"/>
            <p:cNvSpPr>
              <a:spLocks noChangeArrowheads="1"/>
            </p:cNvSpPr>
            <p:nvPr/>
          </p:nvSpPr>
          <p:spPr>
            <a:xfrm>
              <a:off x="4151" y="2459"/>
              <a:ext cx="383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9" name="Rectangle 38"/>
            <p:cNvSpPr>
              <a:spLocks noChangeArrowheads="1"/>
            </p:cNvSpPr>
            <p:nvPr/>
          </p:nvSpPr>
          <p:spPr>
            <a:xfrm>
              <a:off x="4534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0" name="Rectangle 39"/>
            <p:cNvSpPr>
              <a:spLocks noChangeArrowheads="1"/>
            </p:cNvSpPr>
            <p:nvPr/>
          </p:nvSpPr>
          <p:spPr>
            <a:xfrm>
              <a:off x="4910" y="2459"/>
              <a:ext cx="382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1" name="Rectangle 40"/>
            <p:cNvSpPr>
              <a:spLocks noChangeArrowheads="1"/>
            </p:cNvSpPr>
            <p:nvPr/>
          </p:nvSpPr>
          <p:spPr>
            <a:xfrm>
              <a:off x="2639" y="2741"/>
              <a:ext cx="377" cy="292"/>
            </a:xfrm>
            <a:custGeom>
              <a:avLst/>
              <a:gdLst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0 w 598488"/>
                <a:gd name="connsiteY7" fmla="*/ 465138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83067"/>
                <a:gd name="connsiteX1" fmla="*/ 0 w 598488"/>
                <a:gd name="connsiteY1" fmla="*/ 0 h 483067"/>
                <a:gd name="connsiteX2" fmla="*/ 598488 w 598488"/>
                <a:gd name="connsiteY2" fmla="*/ 0 h 483067"/>
                <a:gd name="connsiteX3" fmla="*/ 598488 w 598488"/>
                <a:gd name="connsiteY3" fmla="*/ 0 h 483067"/>
                <a:gd name="connsiteX4" fmla="*/ 598488 w 598488"/>
                <a:gd name="connsiteY4" fmla="*/ 465138 h 483067"/>
                <a:gd name="connsiteX5" fmla="*/ 598488 w 598488"/>
                <a:gd name="connsiteY5" fmla="*/ 465138 h 483067"/>
                <a:gd name="connsiteX6" fmla="*/ 224118 w 598488"/>
                <a:gd name="connsiteY6" fmla="*/ 483067 h 483067"/>
                <a:gd name="connsiteX7" fmla="*/ 44824 w 598488"/>
                <a:gd name="connsiteY7" fmla="*/ 124479 h 483067"/>
                <a:gd name="connsiteX8" fmla="*/ 0 w 598488"/>
                <a:gd name="connsiteY8" fmla="*/ 0 h 483067"/>
                <a:gd name="connsiteX0" fmla="*/ 0 w 598488"/>
                <a:gd name="connsiteY0" fmla="*/ 0 h 501014"/>
                <a:gd name="connsiteX1" fmla="*/ 0 w 598488"/>
                <a:gd name="connsiteY1" fmla="*/ 0 h 501014"/>
                <a:gd name="connsiteX2" fmla="*/ 598488 w 598488"/>
                <a:gd name="connsiteY2" fmla="*/ 0 h 501014"/>
                <a:gd name="connsiteX3" fmla="*/ 598488 w 598488"/>
                <a:gd name="connsiteY3" fmla="*/ 0 h 501014"/>
                <a:gd name="connsiteX4" fmla="*/ 598488 w 598488"/>
                <a:gd name="connsiteY4" fmla="*/ 465138 h 501014"/>
                <a:gd name="connsiteX5" fmla="*/ 598488 w 598488"/>
                <a:gd name="connsiteY5" fmla="*/ 465138 h 501014"/>
                <a:gd name="connsiteX6" fmla="*/ 358589 w 598488"/>
                <a:gd name="connsiteY6" fmla="*/ 501014 h 501014"/>
                <a:gd name="connsiteX7" fmla="*/ 44824 w 598488"/>
                <a:gd name="connsiteY7" fmla="*/ 124479 h 501014"/>
                <a:gd name="connsiteX8" fmla="*/ 0 w 598488"/>
                <a:gd name="connsiteY8" fmla="*/ 0 h 501014"/>
                <a:gd name="connsiteX0" fmla="*/ 0 w 598488"/>
                <a:gd name="connsiteY0" fmla="*/ 0 h 501014"/>
                <a:gd name="connsiteX1" fmla="*/ 0 w 598488"/>
                <a:gd name="connsiteY1" fmla="*/ 0 h 501014"/>
                <a:gd name="connsiteX2" fmla="*/ 598488 w 598488"/>
                <a:gd name="connsiteY2" fmla="*/ 0 h 501014"/>
                <a:gd name="connsiteX3" fmla="*/ 598488 w 598488"/>
                <a:gd name="connsiteY3" fmla="*/ 0 h 501014"/>
                <a:gd name="connsiteX4" fmla="*/ 598488 w 598488"/>
                <a:gd name="connsiteY4" fmla="*/ 465138 h 501014"/>
                <a:gd name="connsiteX5" fmla="*/ 598488 w 598488"/>
                <a:gd name="connsiteY5" fmla="*/ 465138 h 501014"/>
                <a:gd name="connsiteX6" fmla="*/ 358589 w 598488"/>
                <a:gd name="connsiteY6" fmla="*/ 501014 h 501014"/>
                <a:gd name="connsiteX7" fmla="*/ 188831 w 598488"/>
                <a:gd name="connsiteY7" fmla="*/ 302915 h 501014"/>
                <a:gd name="connsiteX8" fmla="*/ 44824 w 598488"/>
                <a:gd name="connsiteY8" fmla="*/ 124479 h 501014"/>
                <a:gd name="connsiteX9" fmla="*/ 0 w 598488"/>
                <a:gd name="connsiteY9" fmla="*/ 0 h 501014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376519 w 598488"/>
                <a:gd name="connsiteY6" fmla="*/ 456106 h 465138"/>
                <a:gd name="connsiteX7" fmla="*/ 188831 w 598488"/>
                <a:gd name="connsiteY7" fmla="*/ 302915 h 465138"/>
                <a:gd name="connsiteX8" fmla="*/ 44824 w 598488"/>
                <a:gd name="connsiteY8" fmla="*/ 124479 h 465138"/>
                <a:gd name="connsiteX9" fmla="*/ 0 w 598488"/>
                <a:gd name="connsiteY9" fmla="*/ 0 h 465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488" h="465138">
                  <a:moveTo>
                    <a:pt x="0" y="0"/>
                  </a:moveTo>
                  <a:lnTo>
                    <a:pt x="0" y="0"/>
                  </a:lnTo>
                  <a:lnTo>
                    <a:pt x="598488" y="0"/>
                  </a:lnTo>
                  <a:lnTo>
                    <a:pt x="598488" y="0"/>
                  </a:lnTo>
                  <a:lnTo>
                    <a:pt x="598488" y="465138"/>
                  </a:lnTo>
                  <a:lnTo>
                    <a:pt x="598488" y="465138"/>
                  </a:lnTo>
                  <a:lnTo>
                    <a:pt x="376519" y="456106"/>
                  </a:lnTo>
                  <a:cubicBezTo>
                    <a:pt x="314219" y="424578"/>
                    <a:pt x="241125" y="365671"/>
                    <a:pt x="188831" y="302915"/>
                  </a:cubicBezTo>
                  <a:cubicBezTo>
                    <a:pt x="136537" y="240159"/>
                    <a:pt x="82272" y="170474"/>
                    <a:pt x="44824" y="1244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2" name="Rectangle 41"/>
            <p:cNvSpPr>
              <a:spLocks noChangeArrowheads="1"/>
            </p:cNvSpPr>
            <p:nvPr/>
          </p:nvSpPr>
          <p:spPr>
            <a:xfrm>
              <a:off x="3016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3" name="Rectangle 42"/>
            <p:cNvSpPr>
              <a:spLocks noChangeArrowheads="1"/>
            </p:cNvSpPr>
            <p:nvPr/>
          </p:nvSpPr>
          <p:spPr>
            <a:xfrm>
              <a:off x="3392" y="2741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4" name="Rectangle 43"/>
            <p:cNvSpPr>
              <a:spLocks noChangeArrowheads="1"/>
            </p:cNvSpPr>
            <p:nvPr/>
          </p:nvSpPr>
          <p:spPr>
            <a:xfrm>
              <a:off x="3775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5" name="Rectangle 44"/>
            <p:cNvSpPr>
              <a:spLocks noChangeArrowheads="1"/>
            </p:cNvSpPr>
            <p:nvPr/>
          </p:nvSpPr>
          <p:spPr>
            <a:xfrm>
              <a:off x="4151" y="2741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6" name="Rectangle 45"/>
            <p:cNvSpPr>
              <a:spLocks noChangeArrowheads="1"/>
            </p:cNvSpPr>
            <p:nvPr/>
          </p:nvSpPr>
          <p:spPr>
            <a:xfrm>
              <a:off x="4534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7" name="Rectangle 46"/>
            <p:cNvSpPr>
              <a:spLocks noChangeArrowheads="1"/>
            </p:cNvSpPr>
            <p:nvPr/>
          </p:nvSpPr>
          <p:spPr>
            <a:xfrm>
              <a:off x="4910" y="2741"/>
              <a:ext cx="382" cy="298"/>
            </a:xfrm>
            <a:custGeom>
              <a:avLst/>
              <a:gdLst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65138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427131 w 606425"/>
                <a:gd name="connsiteY5" fmla="*/ 339632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3797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3797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73186"/>
                <a:gd name="connsiteX1" fmla="*/ 0 w 606425"/>
                <a:gd name="connsiteY1" fmla="*/ 0 h 473186"/>
                <a:gd name="connsiteX2" fmla="*/ 606425 w 606425"/>
                <a:gd name="connsiteY2" fmla="*/ 0 h 473186"/>
                <a:gd name="connsiteX3" fmla="*/ 606425 w 606425"/>
                <a:gd name="connsiteY3" fmla="*/ 0 h 473186"/>
                <a:gd name="connsiteX4" fmla="*/ 606425 w 606425"/>
                <a:gd name="connsiteY4" fmla="*/ 465138 h 473186"/>
                <a:gd name="connsiteX5" fmla="*/ 606425 w 606425"/>
                <a:gd name="connsiteY5" fmla="*/ 43797 h 473186"/>
                <a:gd name="connsiteX6" fmla="*/ 214324 w 606425"/>
                <a:gd name="connsiteY6" fmla="*/ 436811 h 473186"/>
                <a:gd name="connsiteX7" fmla="*/ 0 w 606425"/>
                <a:gd name="connsiteY7" fmla="*/ 465138 h 473186"/>
                <a:gd name="connsiteX8" fmla="*/ 0 w 606425"/>
                <a:gd name="connsiteY8" fmla="*/ 465138 h 473186"/>
                <a:gd name="connsiteX9" fmla="*/ 0 w 606425"/>
                <a:gd name="connsiteY9" fmla="*/ 0 h 473186"/>
                <a:gd name="connsiteX0" fmla="*/ 0 w 606425"/>
                <a:gd name="connsiteY0" fmla="*/ 0 h 473186"/>
                <a:gd name="connsiteX1" fmla="*/ 0 w 606425"/>
                <a:gd name="connsiteY1" fmla="*/ 0 h 473186"/>
                <a:gd name="connsiteX2" fmla="*/ 606425 w 606425"/>
                <a:gd name="connsiteY2" fmla="*/ 0 h 473186"/>
                <a:gd name="connsiteX3" fmla="*/ 606425 w 606425"/>
                <a:gd name="connsiteY3" fmla="*/ 0 h 473186"/>
                <a:gd name="connsiteX4" fmla="*/ 606425 w 606425"/>
                <a:gd name="connsiteY4" fmla="*/ 465138 h 473186"/>
                <a:gd name="connsiteX5" fmla="*/ 606425 w 606425"/>
                <a:gd name="connsiteY5" fmla="*/ 43797 h 473186"/>
                <a:gd name="connsiteX6" fmla="*/ 214324 w 606425"/>
                <a:gd name="connsiteY6" fmla="*/ 436811 h 473186"/>
                <a:gd name="connsiteX7" fmla="*/ 0 w 606425"/>
                <a:gd name="connsiteY7" fmla="*/ 465138 h 473186"/>
                <a:gd name="connsiteX8" fmla="*/ 0 w 606425"/>
                <a:gd name="connsiteY8" fmla="*/ 465138 h 473186"/>
                <a:gd name="connsiteX9" fmla="*/ 0 w 606425"/>
                <a:gd name="connsiteY9" fmla="*/ 0 h 4731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6425" h="473186">
                  <a:moveTo>
                    <a:pt x="0" y="0"/>
                  </a:moveTo>
                  <a:lnTo>
                    <a:pt x="0" y="0"/>
                  </a:lnTo>
                  <a:lnTo>
                    <a:pt x="606425" y="0"/>
                  </a:lnTo>
                  <a:lnTo>
                    <a:pt x="606425" y="0"/>
                  </a:lnTo>
                  <a:lnTo>
                    <a:pt x="606425" y="465138"/>
                  </a:lnTo>
                  <a:lnTo>
                    <a:pt x="606425" y="43797"/>
                  </a:lnTo>
                  <a:cubicBezTo>
                    <a:pt x="536592" y="30111"/>
                    <a:pt x="458831" y="339688"/>
                    <a:pt x="214324" y="436811"/>
                  </a:cubicBezTo>
                  <a:cubicBezTo>
                    <a:pt x="113253" y="507034"/>
                    <a:pt x="31238" y="451452"/>
                    <a:pt x="0" y="465138"/>
                  </a:cubicBezTo>
                  <a:lnTo>
                    <a:pt x="0" y="465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8" name="Line 47"/>
            <p:cNvSpPr>
              <a:spLocks noChangeShapeType="1"/>
            </p:cNvSpPr>
            <p:nvPr/>
          </p:nvSpPr>
          <p:spPr>
            <a:xfrm>
              <a:off x="3016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9" name="Line 48"/>
            <p:cNvSpPr>
              <a:spLocks noChangeShapeType="1"/>
            </p:cNvSpPr>
            <p:nvPr/>
          </p:nvSpPr>
          <p:spPr>
            <a:xfrm>
              <a:off x="3392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0" name="Line 49"/>
            <p:cNvSpPr>
              <a:spLocks noChangeShapeType="1"/>
            </p:cNvSpPr>
            <p:nvPr/>
          </p:nvSpPr>
          <p:spPr>
            <a:xfrm>
              <a:off x="3775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1" name="Line 50"/>
            <p:cNvSpPr>
              <a:spLocks noChangeShapeType="1"/>
            </p:cNvSpPr>
            <p:nvPr/>
          </p:nvSpPr>
          <p:spPr>
            <a:xfrm>
              <a:off x="4151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2" name="Line 51"/>
            <p:cNvSpPr>
              <a:spLocks noChangeShapeType="1"/>
            </p:cNvSpPr>
            <p:nvPr/>
          </p:nvSpPr>
          <p:spPr>
            <a:xfrm>
              <a:off x="4534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3" name="Line 52"/>
            <p:cNvSpPr>
              <a:spLocks noChangeShapeType="1"/>
            </p:cNvSpPr>
            <p:nvPr/>
          </p:nvSpPr>
          <p:spPr>
            <a:xfrm>
              <a:off x="4910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4" name="Line 53"/>
            <p:cNvSpPr>
              <a:spLocks noChangeShapeType="1"/>
            </p:cNvSpPr>
            <p:nvPr/>
          </p:nvSpPr>
          <p:spPr>
            <a:xfrm>
              <a:off x="2633" y="1579"/>
              <a:ext cx="2666" cy="0"/>
            </a:xfrm>
            <a:prstGeom prst="line">
              <a:avLst/>
            </a:prstGeom>
            <a:noFill/>
            <a:ln w="39688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5" name="Line 54"/>
            <p:cNvSpPr>
              <a:spLocks noChangeShapeType="1"/>
            </p:cNvSpPr>
            <p:nvPr/>
          </p:nvSpPr>
          <p:spPr>
            <a:xfrm>
              <a:off x="2633" y="1873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6" name="Line 55"/>
            <p:cNvSpPr>
              <a:spLocks noChangeShapeType="1"/>
            </p:cNvSpPr>
            <p:nvPr/>
          </p:nvSpPr>
          <p:spPr>
            <a:xfrm>
              <a:off x="2633" y="2166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7" name="Line 56"/>
            <p:cNvSpPr>
              <a:spLocks noChangeShapeType="1"/>
            </p:cNvSpPr>
            <p:nvPr/>
          </p:nvSpPr>
          <p:spPr>
            <a:xfrm>
              <a:off x="2633" y="2459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8" name="Line 57"/>
            <p:cNvSpPr>
              <a:spLocks noChangeShapeType="1"/>
            </p:cNvSpPr>
            <p:nvPr/>
          </p:nvSpPr>
          <p:spPr>
            <a:xfrm>
              <a:off x="2633" y="2741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9" name="Line 58"/>
            <p:cNvSpPr>
              <a:spLocks noChangeShapeType="1"/>
            </p:cNvSpPr>
            <p:nvPr/>
          </p:nvSpPr>
          <p:spPr>
            <a:xfrm>
              <a:off x="2639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10" name="Line 59"/>
            <p:cNvSpPr>
              <a:spLocks noChangeShapeType="1"/>
            </p:cNvSpPr>
            <p:nvPr/>
          </p:nvSpPr>
          <p:spPr>
            <a:xfrm>
              <a:off x="5292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11" name="Line 60"/>
            <p:cNvSpPr>
              <a:spLocks noChangeShapeType="1"/>
            </p:cNvSpPr>
            <p:nvPr/>
          </p:nvSpPr>
          <p:spPr>
            <a:xfrm>
              <a:off x="2633" y="1286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12" name="Line 61"/>
            <p:cNvSpPr>
              <a:spLocks noChangeShapeType="1"/>
            </p:cNvSpPr>
            <p:nvPr/>
          </p:nvSpPr>
          <p:spPr>
            <a:xfrm>
              <a:off x="2633" y="3034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13" name="Rectangle 62"/>
            <p:cNvSpPr>
              <a:spLocks noChangeArrowheads="1"/>
            </p:cNvSpPr>
            <p:nvPr/>
          </p:nvSpPr>
          <p:spPr>
            <a:xfrm>
              <a:off x="2752" y="1397"/>
              <a:ext cx="327" cy="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Sunday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4" name="Rectangle 63"/>
            <p:cNvSpPr>
              <a:spLocks noChangeArrowheads="1"/>
            </p:cNvSpPr>
            <p:nvPr/>
          </p:nvSpPr>
          <p:spPr>
            <a:xfrm>
              <a:off x="3117" y="1397"/>
              <a:ext cx="368" cy="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Monday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5" name="Rectangle 64"/>
            <p:cNvSpPr>
              <a:spLocks noChangeArrowheads="1"/>
            </p:cNvSpPr>
            <p:nvPr/>
          </p:nvSpPr>
          <p:spPr>
            <a:xfrm>
              <a:off x="3500" y="1397"/>
              <a:ext cx="368" cy="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Tuesday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6" name="Rectangle 65"/>
            <p:cNvSpPr>
              <a:spLocks noChangeArrowheads="1"/>
            </p:cNvSpPr>
            <p:nvPr/>
          </p:nvSpPr>
          <p:spPr>
            <a:xfrm>
              <a:off x="3841" y="1397"/>
              <a:ext cx="508" cy="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Wednesday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7" name="Rectangle 66"/>
            <p:cNvSpPr>
              <a:spLocks noChangeArrowheads="1"/>
            </p:cNvSpPr>
            <p:nvPr/>
          </p:nvSpPr>
          <p:spPr>
            <a:xfrm>
              <a:off x="4251" y="1397"/>
              <a:ext cx="398" cy="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Thursday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8" name="Rectangle 67"/>
            <p:cNvSpPr>
              <a:spLocks noChangeArrowheads="1"/>
            </p:cNvSpPr>
            <p:nvPr/>
          </p:nvSpPr>
          <p:spPr>
            <a:xfrm>
              <a:off x="4658" y="1397"/>
              <a:ext cx="265" cy="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Friday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9" name="Rectangle 68"/>
            <p:cNvSpPr>
              <a:spLocks noChangeArrowheads="1"/>
            </p:cNvSpPr>
            <p:nvPr/>
          </p:nvSpPr>
          <p:spPr>
            <a:xfrm>
              <a:off x="5008" y="1397"/>
              <a:ext cx="379" cy="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saturday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0" name="Rectangle 69"/>
            <p:cNvSpPr>
              <a:spLocks noChangeArrowheads="1"/>
            </p:cNvSpPr>
            <p:nvPr/>
          </p:nvSpPr>
          <p:spPr>
            <a:xfrm>
              <a:off x="2789" y="1605"/>
              <a:ext cx="167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1" name="Rectangle 70"/>
            <p:cNvSpPr>
              <a:spLocks noChangeArrowheads="1"/>
            </p:cNvSpPr>
            <p:nvPr/>
          </p:nvSpPr>
          <p:spPr>
            <a:xfrm>
              <a:off x="3161" y="1605"/>
              <a:ext cx="176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2" name="Rectangle 71"/>
            <p:cNvSpPr>
              <a:spLocks noChangeArrowheads="1"/>
            </p:cNvSpPr>
            <p:nvPr/>
          </p:nvSpPr>
          <p:spPr>
            <a:xfrm>
              <a:off x="3544" y="1605"/>
              <a:ext cx="176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3" name="Rectangle 72"/>
            <p:cNvSpPr>
              <a:spLocks noChangeArrowheads="1"/>
            </p:cNvSpPr>
            <p:nvPr/>
          </p:nvSpPr>
          <p:spPr>
            <a:xfrm>
              <a:off x="3925" y="1605"/>
              <a:ext cx="164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4" name="Rectangle 73"/>
            <p:cNvSpPr>
              <a:spLocks noChangeArrowheads="1"/>
            </p:cNvSpPr>
            <p:nvPr/>
          </p:nvSpPr>
          <p:spPr>
            <a:xfrm>
              <a:off x="4308" y="1605"/>
              <a:ext cx="164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30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5" name="Rectangle 74"/>
            <p:cNvSpPr>
              <a:spLocks noChangeArrowheads="1"/>
            </p:cNvSpPr>
            <p:nvPr/>
          </p:nvSpPr>
          <p:spPr>
            <a:xfrm>
              <a:off x="4703" y="1605"/>
              <a:ext cx="83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6" name="Rectangle 75"/>
            <p:cNvSpPr>
              <a:spLocks noChangeArrowheads="1"/>
            </p:cNvSpPr>
            <p:nvPr/>
          </p:nvSpPr>
          <p:spPr>
            <a:xfrm>
              <a:off x="5078" y="1605"/>
              <a:ext cx="90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7" name="Rectangle 76"/>
            <p:cNvSpPr>
              <a:spLocks noChangeArrowheads="1"/>
            </p:cNvSpPr>
            <p:nvPr/>
          </p:nvSpPr>
          <p:spPr>
            <a:xfrm>
              <a:off x="2809" y="1898"/>
              <a:ext cx="92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8" name="Rectangle 77"/>
            <p:cNvSpPr>
              <a:spLocks noChangeArrowheads="1"/>
            </p:cNvSpPr>
            <p:nvPr/>
          </p:nvSpPr>
          <p:spPr>
            <a:xfrm>
              <a:off x="3180" y="1898"/>
              <a:ext cx="89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9" name="Rectangle 78"/>
            <p:cNvSpPr>
              <a:spLocks noChangeArrowheads="1"/>
            </p:cNvSpPr>
            <p:nvPr/>
          </p:nvSpPr>
          <p:spPr>
            <a:xfrm>
              <a:off x="3563" y="1898"/>
              <a:ext cx="89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0" name="Rectangle 79"/>
            <p:cNvSpPr>
              <a:spLocks noChangeArrowheads="1"/>
            </p:cNvSpPr>
            <p:nvPr/>
          </p:nvSpPr>
          <p:spPr>
            <a:xfrm>
              <a:off x="3939" y="1898"/>
              <a:ext cx="95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1" name="Rectangle 80"/>
            <p:cNvSpPr>
              <a:spLocks noChangeArrowheads="1"/>
            </p:cNvSpPr>
            <p:nvPr/>
          </p:nvSpPr>
          <p:spPr>
            <a:xfrm>
              <a:off x="4327" y="1898"/>
              <a:ext cx="90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2" name="Rectangle 81"/>
            <p:cNvSpPr>
              <a:spLocks noChangeArrowheads="1"/>
            </p:cNvSpPr>
            <p:nvPr/>
          </p:nvSpPr>
          <p:spPr>
            <a:xfrm>
              <a:off x="4703" y="1898"/>
              <a:ext cx="83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3" name="Rectangle 82"/>
            <p:cNvSpPr>
              <a:spLocks noChangeArrowheads="1"/>
            </p:cNvSpPr>
            <p:nvPr/>
          </p:nvSpPr>
          <p:spPr>
            <a:xfrm>
              <a:off x="5078" y="1898"/>
              <a:ext cx="90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4" name="Rectangle 83"/>
            <p:cNvSpPr>
              <a:spLocks noChangeArrowheads="1"/>
            </p:cNvSpPr>
            <p:nvPr/>
          </p:nvSpPr>
          <p:spPr>
            <a:xfrm>
              <a:off x="2789" y="2193"/>
              <a:ext cx="167" cy="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5" name="Rectangle 84"/>
            <p:cNvSpPr>
              <a:spLocks noChangeArrowheads="1"/>
            </p:cNvSpPr>
            <p:nvPr/>
          </p:nvSpPr>
          <p:spPr>
            <a:xfrm>
              <a:off x="3161" y="2193"/>
              <a:ext cx="176" cy="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6" name="Rectangle 85"/>
            <p:cNvSpPr>
              <a:spLocks noChangeArrowheads="1"/>
            </p:cNvSpPr>
            <p:nvPr/>
          </p:nvSpPr>
          <p:spPr>
            <a:xfrm>
              <a:off x="3544" y="2193"/>
              <a:ext cx="176" cy="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7" name="Rectangle 86"/>
            <p:cNvSpPr>
              <a:spLocks noChangeArrowheads="1"/>
            </p:cNvSpPr>
            <p:nvPr/>
          </p:nvSpPr>
          <p:spPr>
            <a:xfrm>
              <a:off x="3925" y="2193"/>
              <a:ext cx="164" cy="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8" name="Rectangle 87"/>
            <p:cNvSpPr>
              <a:spLocks noChangeArrowheads="1"/>
            </p:cNvSpPr>
            <p:nvPr/>
          </p:nvSpPr>
          <p:spPr>
            <a:xfrm>
              <a:off x="4308" y="2193"/>
              <a:ext cx="164" cy="1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207566"/>
                  </a:solidFill>
                  <a:effectLst/>
                  <a:latin typeface="맑은 고딕"/>
                  <a:ea typeface="맑은 고딕"/>
                </a:rPr>
                <a:t>14</a:t>
              </a:r>
              <a:endParaRPr kumimoji="0" lang="ko-KR" altLang="ko-KR" sz="1800" b="0" i="0" u="none" strike="noStrike" cap="none" normalizeH="0">
                <a:solidFill>
                  <a:srgbClr val="207566"/>
                </a:solidFill>
                <a:effectLst/>
              </a:endParaRPr>
            </a:p>
          </p:txBody>
        </p:sp>
        <p:sp>
          <p:nvSpPr>
            <p:cNvPr id="539" name="Rectangle 88"/>
            <p:cNvSpPr>
              <a:spLocks noChangeArrowheads="1"/>
            </p:cNvSpPr>
            <p:nvPr/>
          </p:nvSpPr>
          <p:spPr>
            <a:xfrm>
              <a:off x="4679" y="2193"/>
              <a:ext cx="174" cy="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0" name="Rectangle 89"/>
            <p:cNvSpPr>
              <a:spLocks noChangeArrowheads="1"/>
            </p:cNvSpPr>
            <p:nvPr/>
          </p:nvSpPr>
          <p:spPr>
            <a:xfrm>
              <a:off x="5057" y="2193"/>
              <a:ext cx="176" cy="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1" name="Rectangle 90"/>
            <p:cNvSpPr>
              <a:spLocks noChangeArrowheads="1"/>
            </p:cNvSpPr>
            <p:nvPr/>
          </p:nvSpPr>
          <p:spPr>
            <a:xfrm>
              <a:off x="2789" y="2485"/>
              <a:ext cx="167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2" name="Rectangle 91"/>
            <p:cNvSpPr>
              <a:spLocks noChangeArrowheads="1"/>
            </p:cNvSpPr>
            <p:nvPr/>
          </p:nvSpPr>
          <p:spPr>
            <a:xfrm>
              <a:off x="3161" y="2485"/>
              <a:ext cx="176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3" name="Rectangle 92"/>
            <p:cNvSpPr>
              <a:spLocks noChangeArrowheads="1"/>
            </p:cNvSpPr>
            <p:nvPr/>
          </p:nvSpPr>
          <p:spPr>
            <a:xfrm>
              <a:off x="3544" y="2485"/>
              <a:ext cx="176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4" name="Rectangle 93"/>
            <p:cNvSpPr>
              <a:spLocks noChangeArrowheads="1"/>
            </p:cNvSpPr>
            <p:nvPr/>
          </p:nvSpPr>
          <p:spPr>
            <a:xfrm>
              <a:off x="3925" y="2485"/>
              <a:ext cx="164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5" name="Rectangle 94"/>
            <p:cNvSpPr>
              <a:spLocks noChangeArrowheads="1"/>
            </p:cNvSpPr>
            <p:nvPr/>
          </p:nvSpPr>
          <p:spPr>
            <a:xfrm>
              <a:off x="4308" y="2485"/>
              <a:ext cx="164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6" name="Rectangle 95"/>
            <p:cNvSpPr>
              <a:spLocks noChangeArrowheads="1"/>
            </p:cNvSpPr>
            <p:nvPr/>
          </p:nvSpPr>
          <p:spPr>
            <a:xfrm>
              <a:off x="4679" y="2485"/>
              <a:ext cx="174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7" name="Rectangle 96"/>
            <p:cNvSpPr>
              <a:spLocks noChangeArrowheads="1"/>
            </p:cNvSpPr>
            <p:nvPr/>
          </p:nvSpPr>
          <p:spPr>
            <a:xfrm>
              <a:off x="5057" y="2485"/>
              <a:ext cx="176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8" name="Rectangle 97"/>
            <p:cNvSpPr>
              <a:spLocks noChangeArrowheads="1"/>
            </p:cNvSpPr>
            <p:nvPr/>
          </p:nvSpPr>
          <p:spPr>
            <a:xfrm>
              <a:off x="2789" y="2766"/>
              <a:ext cx="167" cy="1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9" name="Rectangle 98"/>
            <p:cNvSpPr>
              <a:spLocks noChangeArrowheads="1"/>
            </p:cNvSpPr>
            <p:nvPr/>
          </p:nvSpPr>
          <p:spPr>
            <a:xfrm>
              <a:off x="3161" y="2766"/>
              <a:ext cx="176" cy="1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0" name="Rectangle 99"/>
            <p:cNvSpPr>
              <a:spLocks noChangeArrowheads="1"/>
            </p:cNvSpPr>
            <p:nvPr/>
          </p:nvSpPr>
          <p:spPr>
            <a:xfrm>
              <a:off x="3544" y="2766"/>
              <a:ext cx="176" cy="1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1" name="Rectangle 100"/>
            <p:cNvSpPr>
              <a:spLocks noChangeArrowheads="1"/>
            </p:cNvSpPr>
            <p:nvPr/>
          </p:nvSpPr>
          <p:spPr>
            <a:xfrm>
              <a:off x="3925" y="2766"/>
              <a:ext cx="164" cy="1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2" name="Rectangle 101"/>
            <p:cNvSpPr>
              <a:spLocks noChangeArrowheads="1"/>
            </p:cNvSpPr>
            <p:nvPr/>
          </p:nvSpPr>
          <p:spPr>
            <a:xfrm>
              <a:off x="4308" y="2766"/>
              <a:ext cx="164" cy="1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3" name="Rectangle 102"/>
            <p:cNvSpPr>
              <a:spLocks noChangeArrowheads="1"/>
            </p:cNvSpPr>
            <p:nvPr/>
          </p:nvSpPr>
          <p:spPr>
            <a:xfrm>
              <a:off x="4679" y="2766"/>
              <a:ext cx="174" cy="1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4" name="Rectangle 103"/>
            <p:cNvSpPr>
              <a:spLocks noChangeArrowheads="1"/>
            </p:cNvSpPr>
            <p:nvPr/>
          </p:nvSpPr>
          <p:spPr>
            <a:xfrm>
              <a:off x="5057" y="2766"/>
              <a:ext cx="176" cy="1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30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</p:grpSp>
      <p:sp>
        <p:nvSpPr>
          <p:cNvPr id="555" name="TextBox 253"/>
          <p:cNvSpPr txBox="1"/>
          <p:nvPr/>
        </p:nvSpPr>
        <p:spPr>
          <a:xfrm>
            <a:off x="413780" y="2097511"/>
            <a:ext cx="72541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1000" b="1">
                <a:solidFill>
                  <a:srgbClr val="207566"/>
                </a:solidFill>
              </a:rPr>
              <a:t>2022-7</a:t>
            </a:r>
            <a:r>
              <a:rPr lang="ko-KR" altLang="en-US" sz="1000" b="1">
                <a:solidFill>
                  <a:srgbClr val="207566"/>
                </a:solidFill>
              </a:rPr>
              <a:t>월</a:t>
            </a:r>
            <a:endParaRPr lang="ko-KR" altLang="en-US" sz="1000" b="1">
              <a:solidFill>
                <a:srgbClr val="207566"/>
              </a:solidFill>
            </a:endParaRPr>
          </a:p>
        </p:txBody>
      </p:sp>
      <p:sp>
        <p:nvSpPr>
          <p:cNvPr id="556" name="모서리가 둥근 직사각형 254"/>
          <p:cNvSpPr/>
          <p:nvPr/>
        </p:nvSpPr>
        <p:spPr>
          <a:xfrm>
            <a:off x="3141204" y="4546632"/>
            <a:ext cx="2870528" cy="115961"/>
          </a:xfrm>
          <a:prstGeom prst="roundRect">
            <a:avLst>
              <a:gd name="adj" fmla="val 50000"/>
            </a:avLst>
          </a:prstGeom>
          <a:solidFill>
            <a:srgbClr val="207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en-US" altLang="ko-KR" sz="800">
                <a:solidFill>
                  <a:schemeClr val="bg1"/>
                </a:solidFill>
              </a:rPr>
              <a:t>000 </a:t>
            </a:r>
            <a:r>
              <a:rPr lang="ko-KR" altLang="en-US" sz="800">
                <a:solidFill>
                  <a:schemeClr val="bg1"/>
                </a:solidFill>
              </a:rPr>
              <a:t>공연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557" name="모서리가 둥근 직사각형 255"/>
          <p:cNvSpPr/>
          <p:nvPr/>
        </p:nvSpPr>
        <p:spPr>
          <a:xfrm>
            <a:off x="2540753" y="5018558"/>
            <a:ext cx="1182109" cy="105589"/>
          </a:xfrm>
          <a:prstGeom prst="roundRect">
            <a:avLst>
              <a:gd name="adj" fmla="val 50000"/>
            </a:avLst>
          </a:prstGeom>
          <a:solidFill>
            <a:srgbClr val="207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en-US" altLang="ko-KR" sz="800">
                <a:solidFill>
                  <a:schemeClr val="bg1"/>
                </a:solidFill>
              </a:rPr>
              <a:t>000 </a:t>
            </a:r>
            <a:r>
              <a:rPr lang="ko-KR" altLang="en-US" sz="800">
                <a:solidFill>
                  <a:schemeClr val="bg1"/>
                </a:solidFill>
              </a:rPr>
              <a:t>강연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558" name="모서리가 둥근 직사각형 256"/>
          <p:cNvSpPr/>
          <p:nvPr/>
        </p:nvSpPr>
        <p:spPr>
          <a:xfrm>
            <a:off x="3745194" y="4682533"/>
            <a:ext cx="1182109" cy="105589"/>
          </a:xfrm>
          <a:prstGeom prst="roundRect">
            <a:avLst>
              <a:gd name="adj" fmla="val 50000"/>
            </a:avLst>
          </a:prstGeom>
          <a:solidFill>
            <a:srgbClr val="207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en-US" altLang="ko-KR" sz="800">
                <a:solidFill>
                  <a:schemeClr val="bg1"/>
                </a:solidFill>
              </a:rPr>
              <a:t>000 </a:t>
            </a:r>
            <a:r>
              <a:rPr lang="ko-KR" altLang="en-US" sz="800">
                <a:solidFill>
                  <a:schemeClr val="bg1"/>
                </a:solidFill>
              </a:rPr>
              <a:t>특강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559" name="모서리가 둥근 직사각형 258"/>
          <p:cNvSpPr/>
          <p:nvPr/>
        </p:nvSpPr>
        <p:spPr>
          <a:xfrm>
            <a:off x="422528" y="4183875"/>
            <a:ext cx="1760448" cy="2428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>
                <a:solidFill>
                  <a:schemeClr val="tx1"/>
                </a:solidFill>
              </a:rPr>
              <a:t>000 </a:t>
            </a:r>
            <a:r>
              <a:rPr lang="ko-KR" altLang="en-US">
                <a:solidFill>
                  <a:schemeClr val="tx1"/>
                </a:solidFill>
              </a:rPr>
              <a:t>공연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0" name="모서리가 둥근 직사각형 261"/>
          <p:cNvSpPr/>
          <p:nvPr/>
        </p:nvSpPr>
        <p:spPr>
          <a:xfrm>
            <a:off x="5475463" y="2350696"/>
            <a:ext cx="1093788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월간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561" name="직선 연결선 263"/>
          <p:cNvCxnSpPr/>
          <p:nvPr/>
        </p:nvCxnSpPr>
        <p:spPr>
          <a:xfrm flipH="1">
            <a:off x="6402079" y="2443142"/>
            <a:ext cx="47486" cy="51647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직선 연결선 264"/>
          <p:cNvCxnSpPr/>
          <p:nvPr/>
        </p:nvCxnSpPr>
        <p:spPr>
          <a:xfrm flipH="1" flipV="1">
            <a:off x="6361180" y="2452385"/>
            <a:ext cx="45526" cy="42774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" name="모서리가 둥근 직사각형 267"/>
          <p:cNvSpPr/>
          <p:nvPr/>
        </p:nvSpPr>
        <p:spPr>
          <a:xfrm>
            <a:off x="413780" y="4541149"/>
            <a:ext cx="1760448" cy="2428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>
                <a:solidFill>
                  <a:schemeClr val="tx1"/>
                </a:solidFill>
              </a:rPr>
              <a:t>OOO</a:t>
            </a:r>
            <a:r>
              <a:rPr lang="ko-KR" altLang="en-US">
                <a:solidFill>
                  <a:schemeClr val="tx1"/>
                </a:solidFill>
              </a:rPr>
              <a:t>특강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4" name="모서리가 둥근 직사각형 268"/>
          <p:cNvSpPr/>
          <p:nvPr/>
        </p:nvSpPr>
        <p:spPr>
          <a:xfrm>
            <a:off x="405032" y="4898423"/>
            <a:ext cx="1760448" cy="2428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>
                <a:solidFill>
                  <a:schemeClr val="tx1"/>
                </a:solidFill>
              </a:rPr>
              <a:t>OOO </a:t>
            </a:r>
            <a:r>
              <a:rPr lang="ko-KR" altLang="en-US">
                <a:solidFill>
                  <a:schemeClr val="tx1"/>
                </a:solidFill>
              </a:rPr>
              <a:t>강연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5" name="모서리가 둥근 직사각형 269"/>
          <p:cNvSpPr/>
          <p:nvPr/>
        </p:nvSpPr>
        <p:spPr>
          <a:xfrm>
            <a:off x="7366174" y="4471950"/>
            <a:ext cx="1093788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월간</a:t>
            </a:r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566" name="그룹 281"/>
          <p:cNvGrpSpPr/>
          <p:nvPr/>
        </p:nvGrpSpPr>
        <p:grpSpPr>
          <a:xfrm rot="10800000">
            <a:off x="8251891" y="4564396"/>
            <a:ext cx="88385" cy="52017"/>
            <a:chOff x="10210840" y="3817891"/>
            <a:chExt cx="88385" cy="52017"/>
          </a:xfrm>
        </p:grpSpPr>
        <p:cxnSp>
          <p:nvCxnSpPr>
            <p:cNvPr id="567" name="직선 연결선 270"/>
            <p:cNvCxnSpPr/>
            <p:nvPr/>
          </p:nvCxnSpPr>
          <p:spPr>
            <a:xfrm flipH="1">
              <a:off x="10251739" y="3817891"/>
              <a:ext cx="47486" cy="51647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직선 연결선 271"/>
            <p:cNvCxnSpPr/>
            <p:nvPr/>
          </p:nvCxnSpPr>
          <p:spPr>
            <a:xfrm flipH="1" flipV="1">
              <a:off x="10210840" y="3827134"/>
              <a:ext cx="45526" cy="42774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9" name="모서리가 둥근 직사각형 276"/>
          <p:cNvSpPr/>
          <p:nvPr/>
        </p:nvSpPr>
        <p:spPr>
          <a:xfrm>
            <a:off x="7438182" y="4727344"/>
            <a:ext cx="902094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주간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570" name="직선 연결선 274"/>
          <p:cNvCxnSpPr/>
          <p:nvPr/>
        </p:nvCxnSpPr>
        <p:spPr>
          <a:xfrm>
            <a:off x="7438182" y="4895585"/>
            <a:ext cx="902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모서리가 둥근 직사각형 277"/>
          <p:cNvSpPr/>
          <p:nvPr/>
        </p:nvSpPr>
        <p:spPr>
          <a:xfrm>
            <a:off x="7438182" y="4994397"/>
            <a:ext cx="902094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일간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572" name="직선 연결선 278"/>
          <p:cNvCxnSpPr/>
          <p:nvPr/>
        </p:nvCxnSpPr>
        <p:spPr>
          <a:xfrm>
            <a:off x="7438182" y="5162638"/>
            <a:ext cx="902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모서리가 둥근 직사각형 279"/>
          <p:cNvSpPr/>
          <p:nvPr/>
        </p:nvSpPr>
        <p:spPr>
          <a:xfrm>
            <a:off x="7438182" y="5262804"/>
            <a:ext cx="902094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월간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574" name="직선 연결선 280"/>
          <p:cNvCxnSpPr/>
          <p:nvPr/>
        </p:nvCxnSpPr>
        <p:spPr>
          <a:xfrm>
            <a:off x="7438182" y="5431045"/>
            <a:ext cx="902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타원 282"/>
          <p:cNvSpPr/>
          <p:nvPr/>
        </p:nvSpPr>
        <p:spPr>
          <a:xfrm>
            <a:off x="338317" y="203668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76" name="타원 283"/>
          <p:cNvSpPr/>
          <p:nvPr/>
        </p:nvSpPr>
        <p:spPr>
          <a:xfrm>
            <a:off x="2775331" y="205366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77" name="타원 284"/>
          <p:cNvSpPr/>
          <p:nvPr/>
        </p:nvSpPr>
        <p:spPr>
          <a:xfrm>
            <a:off x="325324" y="39888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578" name="타원 285"/>
          <p:cNvSpPr/>
          <p:nvPr/>
        </p:nvSpPr>
        <p:spPr>
          <a:xfrm>
            <a:off x="7731422" y="149430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79" name="타원 286"/>
          <p:cNvSpPr/>
          <p:nvPr/>
        </p:nvSpPr>
        <p:spPr>
          <a:xfrm>
            <a:off x="7731422" y="213284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80" name="타원 287"/>
          <p:cNvSpPr/>
          <p:nvPr/>
        </p:nvSpPr>
        <p:spPr>
          <a:xfrm>
            <a:off x="7731422" y="300886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05-05.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극장 좌석배치도 만들기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455" y="1656207"/>
            <a:ext cx="7176733" cy="4365117"/>
          </a:xfrm>
          <a:prstGeom prst="rect">
            <a:avLst/>
          </a:prstGeom>
        </p:spPr>
      </p:pic>
      <p:graphicFrame>
        <p:nvGraphicFramePr>
          <p:cNvPr id="207" name="표 6"/>
          <p:cNvGraphicFramePr>
            <a:graphicFrameLocks noGrp="1"/>
          </p:cNvGraphicFramePr>
          <p:nvPr/>
        </p:nvGraphicFramePr>
        <p:xfrm>
          <a:off x="7608189" y="359648"/>
          <a:ext cx="4453137" cy="3634476"/>
        </p:xfrm>
        <a:graphic>
          <a:graphicData uri="http://schemas.openxmlformats.org/drawingml/2006/table">
            <a:tbl>
              <a:tblPr firstRow="1" bandRow="1"/>
              <a:tblGrid>
                <a:gridCol w="972451"/>
                <a:gridCol w="3480686"/>
              </a:tblGrid>
              <a:tr h="297334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666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 팝업이 뜨고 해당 이름을 정한다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391594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라인에 지정 넘버를 정한다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ex)A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68158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좌석에 이름을 정한다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숫자만 입력가능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입력시 좌석번호는 이렇게 정의한다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A-1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786721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팝업에서 빈값을 할경우 좌석은 빈값이 된다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786721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프리모드 활성화시 지정석을 정할수 없으며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좌석에 제한이 없다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08189" y="4195123"/>
            <a:ext cx="2816778" cy="1492131"/>
          </a:xfrm>
          <a:prstGeom prst="rect">
            <a:avLst/>
          </a:prstGeom>
        </p:spPr>
      </p:pic>
      <p:sp>
        <p:nvSpPr>
          <p:cNvPr id="209" name="타원 285"/>
          <p:cNvSpPr/>
          <p:nvPr/>
        </p:nvSpPr>
        <p:spPr>
          <a:xfrm>
            <a:off x="2999613" y="436880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0" name="타원 285"/>
          <p:cNvSpPr/>
          <p:nvPr/>
        </p:nvSpPr>
        <p:spPr>
          <a:xfrm>
            <a:off x="3359658" y="436880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211" name="타원 285"/>
          <p:cNvSpPr/>
          <p:nvPr/>
        </p:nvSpPr>
        <p:spPr>
          <a:xfrm>
            <a:off x="7968237" y="133130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2" name="타원 285"/>
          <p:cNvSpPr/>
          <p:nvPr/>
        </p:nvSpPr>
        <p:spPr>
          <a:xfrm>
            <a:off x="7968237" y="195281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213" name="타원 285"/>
          <p:cNvSpPr/>
          <p:nvPr/>
        </p:nvSpPr>
        <p:spPr>
          <a:xfrm>
            <a:off x="3911810" y="494118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214" name="타원 285"/>
          <p:cNvSpPr/>
          <p:nvPr/>
        </p:nvSpPr>
        <p:spPr>
          <a:xfrm>
            <a:off x="7968237" y="274491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en-US" altLang="ko-KR"/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6578" y="5361100"/>
            <a:ext cx="2804224" cy="1320446"/>
          </a:xfrm>
          <a:prstGeom prst="rect">
            <a:avLst/>
          </a:prstGeom>
        </p:spPr>
      </p:pic>
      <p:sp>
        <p:nvSpPr>
          <p:cNvPr id="216" name="타원 285"/>
          <p:cNvSpPr/>
          <p:nvPr/>
        </p:nvSpPr>
        <p:spPr>
          <a:xfrm>
            <a:off x="6600063" y="274491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217" name="타원 285"/>
          <p:cNvSpPr/>
          <p:nvPr/>
        </p:nvSpPr>
        <p:spPr>
          <a:xfrm>
            <a:off x="7968237" y="35010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05-05.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극장 좌석배치도 만들기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8" y="1268760"/>
            <a:ext cx="11139029" cy="5245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05-06.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회원정보관리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744924"/>
            <a:ext cx="12192000" cy="2976105"/>
          </a:xfrm>
          <a:prstGeom prst="rect">
            <a:avLst/>
          </a:prstGeom>
        </p:spPr>
      </p:pic>
      <p:sp>
        <p:nvSpPr>
          <p:cNvPr id="220" name="타원 285"/>
          <p:cNvSpPr/>
          <p:nvPr/>
        </p:nvSpPr>
        <p:spPr>
          <a:xfrm>
            <a:off x="4691844" y="368102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3232609"/>
        </p:xfrm>
        <a:graphic>
          <a:graphicData uri="http://schemas.openxmlformats.org/drawingml/2006/table">
            <a:tbl>
              <a:tblPr firstRow="1" bandRow="1"/>
              <a:tblGrid>
                <a:gridCol w="981075"/>
                <a:gridCol w="3480686"/>
              </a:tblGrid>
              <a:tr h="297334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666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 팝업이 뜨고 해당 회원정보 수정및 탈퇴시킬수있다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1.아이디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2.이메일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3.팀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4.권한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5.이름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6.가입날짜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 및 아이디로 검색할수있다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391594">
                <a:tc gridSpan="2"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관리자단 회원정보 유저단 회원정보 분리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242751" y="158655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10884532" y="306896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224" name="타원 285"/>
          <p:cNvSpPr/>
          <p:nvPr/>
        </p:nvSpPr>
        <p:spPr>
          <a:xfrm>
            <a:off x="6242751" y="26369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그림 2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4149" y="2407398"/>
            <a:ext cx="9973108" cy="4141632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05-06.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회원정보관리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3232609"/>
        </p:xfrm>
        <a:graphic>
          <a:graphicData uri="http://schemas.openxmlformats.org/drawingml/2006/table">
            <a:tbl>
              <a:tblPr firstRow="1" bandRow="1"/>
              <a:tblGrid>
                <a:gridCol w="981075"/>
                <a:gridCol w="3480686"/>
              </a:tblGrid>
              <a:tr h="297334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66669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 팝업이 뜨고 해당 회원정보 수정및 탈퇴시킬수있다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1.아이디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2.이메일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3.팀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4.권한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5.이름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6.가입날짜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 및 아이디로 검색할수있다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391594">
                <a:tc gridSpan="2">
                  <a:txBody>
                    <a:bodyPr vert="horz" lIns="116330" tIns="45697" rIns="116330" bIns="45697" anchor="ctr" anchorCtr="0"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관리자단 회원정보 유저단 회원정보 분리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242751" y="158655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4" name="타원 285"/>
          <p:cNvSpPr/>
          <p:nvPr/>
        </p:nvSpPr>
        <p:spPr>
          <a:xfrm>
            <a:off x="6242751" y="26369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352" y="2262525"/>
            <a:ext cx="11566976" cy="3744416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05-07.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권한 </a:t>
            </a:r>
            <a:r>
              <a:rPr lang="ko-KR" altLang="en-US">
                <a:latin typeface="+mj-lt"/>
                <a:ea typeface="+mj-ea"/>
                <a:cs typeface="+mj-cs"/>
              </a:rPr>
              <a:t>관리</a:t>
            </a:r>
            <a:endParaRPr lang="ko-KR" altLang="en-US">
              <a:latin typeface="+mj-lt"/>
              <a:ea typeface="+mj-ea"/>
              <a:cs typeface="+mj-cs"/>
            </a:endParaRPr>
          </a:p>
        </p:txBody>
      </p:sp>
      <p:sp>
        <p:nvSpPr>
          <p:cNvPr id="220" name="타원 285"/>
          <p:cNvSpPr/>
          <p:nvPr/>
        </p:nvSpPr>
        <p:spPr>
          <a:xfrm>
            <a:off x="501587" y="29609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1441925"/>
        </p:xfrm>
        <a:graphic>
          <a:graphicData uri="http://schemas.openxmlformats.org/drawingml/2006/table">
            <a:tbl>
              <a:tblPr firstRow="1" bandRow="1"/>
              <a:tblGrid>
                <a:gridCol w="981075"/>
                <a:gridCol w="3480686"/>
              </a:tblGrid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추가할 권한자이름을 입력후 추가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추가된리스트를 클릭함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일반유저 권한 </a:t>
                      </a:r>
                      <a:r>
                        <a:rPr lang="en-US" altLang="ko-KR" sz="1200"/>
                        <a:t>= </a:t>
                      </a:r>
                      <a:r>
                        <a:rPr lang="ko-KR" altLang="en-US" sz="1200"/>
                        <a:t>다른권한을 선택할수없음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권한을 선택하여 해당 권한자에게 권한을 부여함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삭제 또는 저장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501587" y="350236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13" name="타원 285"/>
          <p:cNvSpPr/>
          <p:nvPr/>
        </p:nvSpPr>
        <p:spPr>
          <a:xfrm>
            <a:off x="7051744" y="302850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타원 285"/>
          <p:cNvSpPr/>
          <p:nvPr/>
        </p:nvSpPr>
        <p:spPr>
          <a:xfrm>
            <a:off x="10776520" y="53732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80716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7691" y="4481157"/>
            <a:ext cx="2881155" cy="2000141"/>
          </a:xfrm>
          <a:prstGeom prst="rect">
            <a:avLst/>
          </a:prstGeom>
        </p:spPr>
      </p:pic>
      <p:sp>
        <p:nvSpPr>
          <p:cNvPr id="17" name="타원 285"/>
          <p:cNvSpPr/>
          <p:nvPr/>
        </p:nvSpPr>
        <p:spPr>
          <a:xfrm>
            <a:off x="5267908" y="479715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0" name="타원 285"/>
          <p:cNvSpPr/>
          <p:nvPr/>
        </p:nvSpPr>
        <p:spPr>
          <a:xfrm>
            <a:off x="6166001" y="10871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1" name="타원 285"/>
          <p:cNvSpPr/>
          <p:nvPr/>
        </p:nvSpPr>
        <p:spPr>
          <a:xfrm>
            <a:off x="6166001" y="139783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352" y="2262525"/>
            <a:ext cx="11566976" cy="3744416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05-07.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권한 </a:t>
            </a:r>
            <a:r>
              <a:rPr lang="ko-KR" altLang="en-US">
                <a:latin typeface="+mj-lt"/>
                <a:ea typeface="+mj-ea"/>
                <a:cs typeface="+mj-cs"/>
              </a:rPr>
              <a:t>관리</a:t>
            </a:r>
            <a:endParaRPr lang="ko-KR" altLang="en-US">
              <a:latin typeface="+mj-lt"/>
              <a:ea typeface="+mj-ea"/>
              <a:cs typeface="+mj-cs"/>
            </a:endParaRPr>
          </a:p>
        </p:txBody>
      </p:sp>
      <p:sp>
        <p:nvSpPr>
          <p:cNvPr id="220" name="타원 285"/>
          <p:cNvSpPr/>
          <p:nvPr/>
        </p:nvSpPr>
        <p:spPr>
          <a:xfrm>
            <a:off x="501587" y="29609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501587" y="350236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13" name="타원 285"/>
          <p:cNvSpPr/>
          <p:nvPr/>
        </p:nvSpPr>
        <p:spPr>
          <a:xfrm>
            <a:off x="7051744" y="302850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타원 285"/>
          <p:cNvSpPr/>
          <p:nvPr/>
        </p:nvSpPr>
        <p:spPr>
          <a:xfrm>
            <a:off x="10776520" y="53732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5216" y="2622565"/>
            <a:ext cx="4875112" cy="3384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416" y="3450443"/>
            <a:ext cx="5403335" cy="3157711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05-08.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팀 관리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0" name="타원 285"/>
          <p:cNvSpPr/>
          <p:nvPr/>
        </p:nvSpPr>
        <p:spPr>
          <a:xfrm>
            <a:off x="1307468" y="381069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1689976"/>
        </p:xfrm>
        <a:graphic>
          <a:graphicData uri="http://schemas.openxmlformats.org/drawingml/2006/table">
            <a:tbl>
              <a:tblPr firstRow="1" bandRow="1"/>
              <a:tblGrid>
                <a:gridCol w="981075"/>
                <a:gridCol w="3480686"/>
              </a:tblGrid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추가할 팀을 입력 후 추가 버튼을 누름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추가된리스트를 클릭함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en-US" altLang="ko-KR" sz="1200"/>
                        <a:t>+</a:t>
                      </a:r>
                      <a:r>
                        <a:rPr lang="ko-KR" altLang="en-US" sz="1200"/>
                        <a:t>버튼을 눌러 왼쪽에 리스트중 체크박스가 선택된 리스트를 오른쪽으로 이동</a:t>
                      </a:r>
                      <a:endParaRPr lang="ko-KR" altLang="en-US" sz="1200"/>
                    </a:p>
                    <a:p>
                      <a:pPr lvl="0">
                        <a:defRPr/>
                      </a:pP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버튼을 눌러 오른쪽 리스트중 체크박스가 선택된 리스트를 왼쪽으로 이동하여 삭제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오른쪽 리스트 기준으로 저장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1631504" y="411822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13" name="타원 285"/>
          <p:cNvSpPr/>
          <p:nvPr/>
        </p:nvSpPr>
        <p:spPr>
          <a:xfrm>
            <a:off x="5702691" y="458112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57739" y="3617563"/>
            <a:ext cx="3365246" cy="2143154"/>
          </a:xfrm>
          <a:prstGeom prst="rect">
            <a:avLst/>
          </a:prstGeom>
        </p:spPr>
      </p:pic>
      <p:sp>
        <p:nvSpPr>
          <p:cNvPr id="15" name="타원 285"/>
          <p:cNvSpPr/>
          <p:nvPr/>
        </p:nvSpPr>
        <p:spPr>
          <a:xfrm>
            <a:off x="7034839" y="391870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108904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7" name="타원 285"/>
          <p:cNvSpPr/>
          <p:nvPr/>
        </p:nvSpPr>
        <p:spPr>
          <a:xfrm>
            <a:off x="6153027" y="160366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35280"/>
            <a:ext cx="4752594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02 </a:t>
            </a:r>
            <a:r>
              <a:rPr lang="ko-KR" altLang="en-US" sz="2600">
                <a:solidFill>
                  <a:srgbClr val="a63145"/>
                </a:solidFill>
              </a:rPr>
              <a:t>    </a:t>
            </a:r>
            <a:r>
              <a:rPr lang="ko-KR" altLang="en-US" sz="2600">
                <a:solidFill>
                  <a:srgbClr val="595757"/>
                </a:solidFill>
              </a:rPr>
              <a:t>적용기술</a:t>
            </a:r>
            <a:endParaRPr lang="ko-KR" altLang="en-US" sz="2600">
              <a:solidFill>
                <a:srgbClr val="595757"/>
              </a:solidFill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799060" y="3878646"/>
            <a:ext cx="10515600" cy="4351338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언어 </a:t>
            </a:r>
            <a:r>
              <a:rPr lang="en-US" altLang="ko-KR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JAVA, JSP, HTML5, CSS3, Javascript, SQL, Jquery(ajax)</a:t>
            </a:r>
            <a:endParaRPr lang="en-US" altLang="ko-KR" sz="2000">
              <a:solidFill>
                <a:schemeClr val="bg1"/>
              </a:solidFill>
              <a:latin typeface="여기어때 잘난체 OTF"/>
              <a:ea typeface="여기어때 잘난체 OTF"/>
            </a:endParaRPr>
          </a:p>
          <a:p>
            <a:pPr>
              <a:defRPr lang="ko-KR" altLang="en-US"/>
            </a:pPr>
            <a:endParaRPr lang="en-US" altLang="ko-KR" sz="2000">
              <a:solidFill>
                <a:schemeClr val="bg1"/>
              </a:solidFill>
              <a:latin typeface="여기어때 잘난체 OTF"/>
              <a:ea typeface="여기어때 잘난체 OTF"/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서버 </a:t>
            </a:r>
            <a:r>
              <a:rPr lang="en-US" altLang="ko-KR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Apache Tomcat </a:t>
            </a:r>
            <a:endParaRPr lang="en-US" altLang="ko-KR" sz="2000">
              <a:solidFill>
                <a:schemeClr val="bg1"/>
              </a:solidFill>
              <a:latin typeface="여기어때 잘난체 OTF"/>
              <a:ea typeface="여기어때 잘난체 OTF"/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프레임워크 </a:t>
            </a:r>
            <a:r>
              <a:rPr lang="en-US" altLang="ko-KR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Spring3, MyBatis, Spring Boot</a:t>
            </a:r>
            <a:endParaRPr lang="en-US" altLang="ko-KR" sz="2000">
              <a:solidFill>
                <a:schemeClr val="bg1"/>
              </a:solidFill>
              <a:latin typeface="여기어때 잘난체 OTF"/>
              <a:ea typeface="여기어때 잘난체 OTF"/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데이터베이스 </a:t>
            </a:r>
            <a:r>
              <a:rPr lang="en-US" altLang="ko-KR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Oracle11g</a:t>
            </a:r>
            <a:endParaRPr lang="en-US" altLang="ko-KR" sz="2000">
              <a:solidFill>
                <a:schemeClr val="bg1"/>
              </a:solidFill>
              <a:latin typeface="여기어때 잘난체 OTF"/>
              <a:ea typeface="여기어때 잘난체 OTF"/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개발 툴 </a:t>
            </a:r>
            <a:r>
              <a:rPr lang="en-US" altLang="ko-KR" sz="2000">
                <a:solidFill>
                  <a:schemeClr val="bg1"/>
                </a:solidFill>
                <a:latin typeface="여기어때 잘난체 OTF"/>
                <a:ea typeface="여기어때 잘난체 OTF"/>
              </a:rPr>
              <a:t>Eclips, sql developer, Visual Studio Code, ERDcloud</a:t>
            </a:r>
            <a:endParaRPr lang="ko-KR" altLang="en-US" sz="2000">
              <a:solidFill>
                <a:schemeClr val="bg1"/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1" name="_x265854968" descr="cif0000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27586" y="2583514"/>
            <a:ext cx="2366169" cy="969577"/>
          </a:xfrm>
          <a:prstGeom prst="rect">
            <a:avLst/>
          </a:prstGeom>
          <a:noFill/>
        </p:spPr>
      </p:pic>
      <p:pic>
        <p:nvPicPr>
          <p:cNvPr id="12" name="_x265855328" descr="cif0000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7390" y="1327002"/>
            <a:ext cx="627605" cy="899839"/>
          </a:xfrm>
          <a:prstGeom prst="rect">
            <a:avLst/>
          </a:prstGeom>
          <a:noFill/>
        </p:spPr>
      </p:pic>
      <p:pic>
        <p:nvPicPr>
          <p:cNvPr id="13" name="_x265832000" descr="cif0000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79810" y="2583514"/>
            <a:ext cx="2126609" cy="897817"/>
          </a:xfrm>
          <a:prstGeom prst="rect">
            <a:avLst/>
          </a:prstGeom>
          <a:noFill/>
        </p:spPr>
      </p:pic>
      <p:pic>
        <p:nvPicPr>
          <p:cNvPr id="14" name="_x265832504" descr="cif0000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619869" y="1412720"/>
            <a:ext cx="789825" cy="913336"/>
          </a:xfrm>
          <a:prstGeom prst="rect">
            <a:avLst/>
          </a:prstGeom>
          <a:noFill/>
        </p:spPr>
      </p:pic>
      <p:pic>
        <p:nvPicPr>
          <p:cNvPr id="15" name="_x265832720" descr="cif00005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775150" y="1204809"/>
            <a:ext cx="900441" cy="1122425"/>
          </a:xfrm>
          <a:prstGeom prst="rect">
            <a:avLst/>
          </a:prstGeom>
          <a:noFill/>
        </p:spPr>
      </p:pic>
      <p:pic>
        <p:nvPicPr>
          <p:cNvPr id="16" name="_x265833224" descr="cif0000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223699" y="2583514"/>
            <a:ext cx="823984" cy="963122"/>
          </a:xfrm>
          <a:prstGeom prst="rect">
            <a:avLst/>
          </a:prstGeom>
          <a:noFill/>
        </p:spPr>
      </p:pic>
      <p:pic>
        <p:nvPicPr>
          <p:cNvPr id="17" name="_x265834016" descr="cif00008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673980" y="1412720"/>
            <a:ext cx="1176901" cy="909424"/>
          </a:xfrm>
          <a:prstGeom prst="rect">
            <a:avLst/>
          </a:prstGeom>
          <a:noFill/>
        </p:spPr>
      </p:pic>
      <p:pic>
        <p:nvPicPr>
          <p:cNvPr id="18" name="_x265835024" descr="cif00009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749154" y="1458972"/>
            <a:ext cx="896617" cy="961888"/>
          </a:xfrm>
          <a:prstGeom prst="rect">
            <a:avLst/>
          </a:prstGeom>
          <a:noFill/>
        </p:spPr>
      </p:pic>
      <p:pic>
        <p:nvPicPr>
          <p:cNvPr id="19" name="_x265835096" descr="cif00010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891090" y="2583514"/>
            <a:ext cx="759457" cy="897913"/>
          </a:xfrm>
          <a:prstGeom prst="rect">
            <a:avLst/>
          </a:prstGeom>
          <a:noFill/>
        </p:spPr>
      </p:pic>
      <p:pic>
        <p:nvPicPr>
          <p:cNvPr id="20" name="_x265834952" descr="cif00011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6081290" y="1268700"/>
            <a:ext cx="960770" cy="1075489"/>
          </a:xfrm>
          <a:prstGeom prst="rect">
            <a:avLst/>
          </a:prstGeom>
          <a:noFill/>
        </p:spPr>
      </p:pic>
      <p:pic>
        <p:nvPicPr>
          <p:cNvPr id="21" name="_x265835384" descr="cif00012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4609807" y="1412720"/>
            <a:ext cx="699163" cy="878678"/>
          </a:xfrm>
          <a:prstGeom prst="rect">
            <a:avLst/>
          </a:prstGeom>
          <a:noFill/>
        </p:spPr>
      </p:pic>
      <p:pic>
        <p:nvPicPr>
          <p:cNvPr id="22" name="_x265834304" descr="cif00013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6578437" y="2583514"/>
            <a:ext cx="2069629" cy="886341"/>
          </a:xfrm>
          <a:prstGeom prst="rect">
            <a:avLst/>
          </a:prstGeom>
          <a:noFill/>
        </p:spPr>
      </p:pic>
      <p:pic>
        <p:nvPicPr>
          <p:cNvPr id="23" name="_x265834664" descr="cif00014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851845" y="1435514"/>
            <a:ext cx="721055" cy="913336"/>
          </a:xfrm>
          <a:prstGeom prst="rect">
            <a:avLst/>
          </a:prstGeom>
          <a:noFill/>
        </p:spPr>
      </p:pic>
      <p:pic>
        <p:nvPicPr>
          <p:cNvPr id="24" name="_x265835816" descr="cif00016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8825105" y="2583514"/>
            <a:ext cx="908837" cy="913336"/>
          </a:xfrm>
          <a:prstGeom prst="rect">
            <a:avLst/>
          </a:prstGeom>
          <a:noFill/>
        </p:spPr>
      </p:pic>
      <p:pic>
        <p:nvPicPr>
          <p:cNvPr id="25" name="_x265836824" descr="cif00017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1781155" y="1330072"/>
            <a:ext cx="757548" cy="952744"/>
          </a:xfrm>
          <a:prstGeom prst="rect">
            <a:avLst/>
          </a:prstGeom>
          <a:noFill/>
        </p:spPr>
      </p:pic>
      <p:graphicFrame>
        <p:nvGraphicFramePr>
          <p:cNvPr id="26" name="표 23"/>
          <p:cNvGraphicFramePr>
            <a:graphicFrameLocks noGrp="1"/>
          </p:cNvGraphicFramePr>
          <p:nvPr/>
        </p:nvGraphicFramePr>
        <p:xfrm>
          <a:off x="1245492" y="3972272"/>
          <a:ext cx="9937761" cy="257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357"/>
                <a:gridCol w="2077282"/>
                <a:gridCol w="1842832"/>
                <a:gridCol w="2263879"/>
                <a:gridCol w="875129"/>
                <a:gridCol w="2077282"/>
              </a:tblGrid>
              <a:tr h="415009">
                <a:tc gridSpan="2"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b="0">
                          <a:solidFill>
                            <a:srgbClr val="f6f5fd"/>
                          </a:solidFill>
                          <a:latin typeface="여기어때 잘난체 OTF"/>
                          <a:ea typeface="여기어때 잘난체 OTF"/>
                        </a:rPr>
                        <a:t>보유기술</a:t>
                      </a:r>
                      <a:endParaRPr lang="ko-KR" altLang="en-US" b="0">
                        <a:solidFill>
                          <a:srgbClr val="f6f5fd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ea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b="0">
                          <a:solidFill>
                            <a:srgbClr val="f6f5fd"/>
                          </a:solidFill>
                          <a:latin typeface="여기어때 잘난체 OTF"/>
                          <a:ea typeface="여기어때 잘난체 OTF"/>
                        </a:rPr>
                        <a:t>개발환경</a:t>
                      </a:r>
                      <a:endParaRPr lang="ko-KR" altLang="en-US" b="0">
                        <a:solidFill>
                          <a:srgbClr val="f6f5fd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ea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b="0">
                          <a:solidFill>
                            <a:srgbClr val="f6f5fd"/>
                          </a:solidFill>
                          <a:latin typeface="여기어때 잘난체 OTF"/>
                          <a:ea typeface="여기어때 잘난체 OTF"/>
                        </a:rPr>
                        <a:t>사용 도구</a:t>
                      </a:r>
                      <a:endParaRPr lang="ko-KR" altLang="en-US" b="0">
                        <a:solidFill>
                          <a:srgbClr val="f6f5fd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ea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16316">
                <a:tc rowSpan="3"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언어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 rowSpan="3"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Java, JSP, HTML5, CSS3, Javascript,</a:t>
                      </a:r>
                      <a:r>
                        <a:rPr lang="en-US" altLang="ko-KR" b="0" baseline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 SQL, Jquery(ajax)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서버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Apache</a:t>
                      </a:r>
                      <a:r>
                        <a:rPr lang="en-US" altLang="ko-KR" b="0" baseline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 Tomcat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개발툴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Sql developer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2330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프레임워크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Spring3, MyBatis,</a:t>
                      </a:r>
                      <a:r>
                        <a:rPr lang="en-US" altLang="ko-KR" b="0" baseline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 Spring Boot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Visual</a:t>
                      </a:r>
                      <a:r>
                        <a:rPr lang="en-US" altLang="ko-KR" b="0" baseline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 Studio Code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1740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데이터베이스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Oracle11g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b="0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ERDcloud</a:t>
                      </a:r>
                      <a:endParaRPr lang="ko-KR" altLang="en-US" b="0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2064" y="3501007"/>
            <a:ext cx="4878604" cy="31461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5569" y="2947144"/>
            <a:ext cx="6156684" cy="3700016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05-09.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게시판 관리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0" name="타원 285"/>
          <p:cNvSpPr/>
          <p:nvPr/>
        </p:nvSpPr>
        <p:spPr>
          <a:xfrm>
            <a:off x="1199456" y="381069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1689976"/>
        </p:xfrm>
        <a:graphic>
          <a:graphicData uri="http://schemas.openxmlformats.org/drawingml/2006/table">
            <a:tbl>
              <a:tblPr firstRow="1" bandRow="1"/>
              <a:tblGrid>
                <a:gridCol w="981075"/>
                <a:gridCol w="3480686"/>
              </a:tblGrid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추가할 게시판을 입력 후 추가 버튼을 누름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추가된리스트를 클릭함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en-US" altLang="ko-KR" sz="1200"/>
                        <a:t>+</a:t>
                      </a:r>
                      <a:r>
                        <a:rPr lang="ko-KR" altLang="en-US" sz="1200"/>
                        <a:t>버튼을 눌러 왼쪽에 리스트중 체크박스가 선택된 리스트를 오른쪽으로 이동</a:t>
                      </a:r>
                      <a:endParaRPr lang="ko-KR" altLang="en-US" sz="1200"/>
                    </a:p>
                    <a:p>
                      <a:pPr lvl="0">
                        <a:defRPr/>
                      </a:pP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버튼을 눌러 오른쪽 리스트중 체크박스가 선택된 리스트를 왼쪽으로 이동하여 게시판 비활성화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오른쪽 리스트 기준으로 저장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2027548" y="404290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13" name="타원 285"/>
          <p:cNvSpPr/>
          <p:nvPr/>
        </p:nvSpPr>
        <p:spPr>
          <a:xfrm>
            <a:off x="5889874" y="46891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타원 285"/>
          <p:cNvSpPr/>
          <p:nvPr/>
        </p:nvSpPr>
        <p:spPr>
          <a:xfrm>
            <a:off x="7812055" y="425893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108904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7" name="타원 285"/>
          <p:cNvSpPr/>
          <p:nvPr/>
        </p:nvSpPr>
        <p:spPr>
          <a:xfrm>
            <a:off x="6153027" y="160366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672916"/>
            <a:ext cx="11991859" cy="3782479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05-09.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게시판 기능 관리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0" name="타원 285"/>
          <p:cNvSpPr/>
          <p:nvPr/>
        </p:nvSpPr>
        <p:spPr>
          <a:xfrm>
            <a:off x="1559496" y="359467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865155"/>
        </p:xfrm>
        <a:graphic>
          <a:graphicData uri="http://schemas.openxmlformats.org/drawingml/2006/table">
            <a:tbl>
              <a:tblPr firstRow="1" bandRow="1"/>
              <a:tblGrid>
                <a:gridCol w="981075"/>
                <a:gridCol w="3480686"/>
              </a:tblGrid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생성되어있는 게시판을 선택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기능을 클릭하여 활성화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저장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6852084" y="32489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13" name="타원 285"/>
          <p:cNvSpPr/>
          <p:nvPr/>
        </p:nvSpPr>
        <p:spPr>
          <a:xfrm>
            <a:off x="10884532" y="60932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84521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1038" y="2483409"/>
            <a:ext cx="11316026" cy="3395472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05-09.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게시판 리스트 관리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0" name="타원 285"/>
          <p:cNvSpPr/>
          <p:nvPr/>
        </p:nvSpPr>
        <p:spPr>
          <a:xfrm>
            <a:off x="1163452" y="358641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865155"/>
        </p:xfrm>
        <a:graphic>
          <a:graphicData uri="http://schemas.openxmlformats.org/drawingml/2006/table">
            <a:tbl>
              <a:tblPr firstRow="1" bandRow="1"/>
              <a:tblGrid>
                <a:gridCol w="981075"/>
                <a:gridCol w="3480686"/>
              </a:tblGrid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드래그하여 순서 변경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활성화하여 권한자만 게시글 작성함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288385"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 vert="horz" lIns="116330" tIns="45697" rIns="116330" bIns="45697" anchor="ctr" anchorCtr="0"/>
                    <a:p>
                      <a:pPr lvl="0">
                        <a:defRPr/>
                      </a:pPr>
                      <a:r>
                        <a:rPr lang="ko-KR" altLang="en-US" sz="1200"/>
                        <a:t>삭제 또는 비활성화된 게시판을 복구 함</a:t>
                      </a: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7140116" y="50491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13" name="타원 285"/>
          <p:cNvSpPr/>
          <p:nvPr/>
        </p:nvSpPr>
        <p:spPr>
          <a:xfrm>
            <a:off x="10668508" y="358641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84521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77197"/>
            <a:ext cx="12192000" cy="876300"/>
          </a:xfrm>
        </p:spPr>
        <p:txBody>
          <a:bodyPr/>
          <a:lstStyle/>
          <a:p>
            <a:pPr>
              <a:defRPr/>
            </a:pPr>
            <a:r>
              <a:rPr lang="ko-KR" altLang="en-US" sz="5000">
                <a:solidFill>
                  <a:schemeClr val="tx1"/>
                </a:solidFill>
              </a:rPr>
              <a:t>소프트웨어 설계</a:t>
            </a:r>
            <a:endParaRPr lang="ko-KR" altLang="en-US" sz="50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0828" y="-1439439"/>
            <a:ext cx="1341672" cy="8219058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132" y="476631"/>
            <a:ext cx="1197483" cy="1180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a63145"/>
                </a:solidFill>
              </a:rPr>
              <a:t>06</a:t>
            </a:r>
            <a:endParaRPr lang="en-US" altLang="ko-KR" sz="7200">
              <a:solidFill>
                <a:srgbClr val="a6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  <a:endParaRPr lang="en-US" altLang="ko-KR" sz="2600">
              <a:solidFill>
                <a:srgbClr val="59575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  <a:endParaRPr lang="en-US" altLang="ko-KR" sz="1100">
              <a:solidFill>
                <a:srgbClr val="595757"/>
              </a:solidFill>
            </a:endParaRP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  <a:endParaRPr lang="en-US" altLang="ko-KR" sz="1100">
              <a:solidFill>
                <a:srgbClr val="595757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UserController</a:t>
            </a:r>
            <a:endParaRPr lang="en-US" altLang="ko-KR" sz="1200"/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 rot="0"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  <a:endParaRPr lang="en-US" altLang="ko-KR"/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8472297" y="1160621"/>
            <a:ext cx="2448305" cy="1980342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  <a:endParaRPr lang="en-US" altLang="ko-KR"/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  <a:endParaRPr lang="en-US" altLang="ko-KR" sz="1300"/>
          </a:p>
          <a:p>
            <a:pPr algn="ctr">
              <a:defRPr/>
            </a:pPr>
            <a:r>
              <a:rPr lang="en-US" altLang="ko-KR" sz="1300"/>
              <a:t>Database</a:t>
            </a:r>
            <a:endParaRPr lang="en-US" altLang="ko-KR" sz="1300"/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UserMapper</a:t>
            </a:r>
            <a:endParaRPr lang="en-US" altLang="ko-KR" sz="1200"/>
          </a:p>
        </p:txBody>
      </p:sp>
      <p:sp>
        <p:nvSpPr>
          <p:cNvPr id="21" name="직사각형 20"/>
          <p:cNvSpPr/>
          <p:nvPr/>
        </p:nvSpPr>
        <p:spPr>
          <a:xfrm>
            <a:off x="8638509" y="1484757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UsersVO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38509" y="2060829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AuthorityVO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840468" y="2060829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AuthorityGpVO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38509" y="2585085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AbilityVO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40468" y="2585085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AbilityGpVO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40468" y="1484757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TeamVO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83810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UserGet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83810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UserModify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583810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UseDelete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583811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UserList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83810" y="478135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TeamList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04013" y="478135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rot="5400000" flipH="1" flipV="1">
            <a:off x="3408616" y="2701671"/>
            <a:ext cx="1198245" cy="1152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7" y="3223069"/>
            <a:ext cx="1152143" cy="653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 flipV="1">
            <a:off x="3431667" y="3789045"/>
            <a:ext cx="1152143" cy="8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32" idx="1"/>
          </p:cNvCxnSpPr>
          <p:nvPr/>
        </p:nvCxnSpPr>
        <p:spPr>
          <a:xfrm>
            <a:off x="3431667" y="3876865"/>
            <a:ext cx="1152144" cy="5097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33" idx="1"/>
          </p:cNvCxnSpPr>
          <p:nvPr/>
        </p:nvCxnSpPr>
        <p:spPr>
          <a:xfrm>
            <a:off x="3431667" y="3876865"/>
            <a:ext cx="1152143" cy="1110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04013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TeamInsert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04013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AbilityDelete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204013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TeamDelete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04013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AbilityInsert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53" name="직선 연결선 52"/>
          <p:cNvCxnSpPr>
            <a:stCxn id="49" idx="3"/>
            <a:endCxn id="20" idx="1"/>
          </p:cNvCxnSpPr>
          <p:nvPr/>
        </p:nvCxnSpPr>
        <p:spPr>
          <a:xfrm rot="16200000" flipH="1">
            <a:off x="7418070" y="2832734"/>
            <a:ext cx="1208341" cy="90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51" idx="3"/>
            <a:endCxn id="20" idx="1"/>
          </p:cNvCxnSpPr>
          <p:nvPr/>
        </p:nvCxnSpPr>
        <p:spPr>
          <a:xfrm>
            <a:off x="7572185" y="3223069"/>
            <a:ext cx="900113" cy="663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2" idx="3"/>
            <a:endCxn id="20" idx="1"/>
          </p:cNvCxnSpPr>
          <p:nvPr/>
        </p:nvCxnSpPr>
        <p:spPr>
          <a:xfrm>
            <a:off x="7572184" y="3789045"/>
            <a:ext cx="900114" cy="9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0" idx="3"/>
            <a:endCxn id="20" idx="1"/>
          </p:cNvCxnSpPr>
          <p:nvPr/>
        </p:nvCxnSpPr>
        <p:spPr>
          <a:xfrm flipV="1">
            <a:off x="7572184" y="3886962"/>
            <a:ext cx="900114" cy="49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4" idx="3"/>
            <a:endCxn id="20" idx="1"/>
          </p:cNvCxnSpPr>
          <p:nvPr/>
        </p:nvCxnSpPr>
        <p:spPr>
          <a:xfrm rot="5400000" flipH="1" flipV="1">
            <a:off x="7472077" y="3987069"/>
            <a:ext cx="1100328" cy="90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1037844" y="4739402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login.jsp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37844" y="490694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loginSuccess.jsp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37844" y="507992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home.jsp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478661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37844" y="524622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admin_member.jsp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37844" y="5417343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user_member.jsp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37844" y="558946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home_setting.jsp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990850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990850" y="473483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login.jsp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990850" y="4907804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90850" y="5083635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board_list.jsp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90850" y="525780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board_write.jsp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990850" y="5598984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order.jsp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919478" y="558846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919478" y="576057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board_list.jsp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919478" y="5932692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board_write.jsp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37844" y="576157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notice_setting.jsp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990850" y="542686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mypage.jsp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919478" y="524522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graph.jsp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919478" y="4739403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product_setting.jsp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919478" y="490694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graph_setting.jsp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919478" y="5416343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37844" y="5933692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theater_setting.jsp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919478" y="507311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theater_list.jsp</a:t>
            </a:r>
            <a:endParaRPr lang="en-US" altLang="ko-KR" sz="6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  <a:endParaRPr lang="en-US" altLang="ko-KR" sz="2600">
              <a:solidFill>
                <a:srgbClr val="59575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  <a:endParaRPr lang="en-US" altLang="ko-KR" sz="1100">
              <a:solidFill>
                <a:srgbClr val="595757"/>
              </a:solidFill>
            </a:endParaRP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  <a:endParaRPr lang="en-US" altLang="ko-KR" sz="1100">
              <a:solidFill>
                <a:srgbClr val="595757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FastController</a:t>
            </a:r>
            <a:endParaRPr lang="en-US" altLang="ko-KR" sz="1200"/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 rot="0"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  <a:endParaRPr lang="en-US" altLang="ko-KR"/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8472297" y="1160621"/>
            <a:ext cx="2448305" cy="1692307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  <a:endParaRPr lang="en-US" altLang="ko-KR"/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  <a:endParaRPr lang="en-US" altLang="ko-KR" sz="1300"/>
          </a:p>
          <a:p>
            <a:pPr algn="ctr">
              <a:defRPr/>
            </a:pPr>
            <a:r>
              <a:rPr lang="en-US" altLang="ko-KR" sz="1300"/>
              <a:t>Database</a:t>
            </a:r>
            <a:endParaRPr lang="en-US" altLang="ko-KR" sz="1300"/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FastMapper</a:t>
            </a:r>
            <a:endParaRPr lang="en-US" altLang="ko-KR" sz="1200"/>
          </a:p>
        </p:txBody>
      </p:sp>
      <p:sp>
        <p:nvSpPr>
          <p:cNvPr id="21" name="직사각형 20"/>
          <p:cNvSpPr/>
          <p:nvPr/>
        </p:nvSpPr>
        <p:spPr>
          <a:xfrm>
            <a:off x="9192387" y="1484757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FastGoVO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92387" y="1772793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FastGpVO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39665" y="280192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FastList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flipV="1">
            <a:off x="3431667" y="3007851"/>
            <a:ext cx="2007998" cy="869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28" idx="3"/>
            <a:endCxn id="20" idx="1"/>
          </p:cNvCxnSpPr>
          <p:nvPr/>
        </p:nvCxnSpPr>
        <p:spPr>
          <a:xfrm>
            <a:off x="6807836" y="3007851"/>
            <a:ext cx="1664461" cy="8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9192387" y="2070925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192387" y="2358961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AbilityVO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234755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234755" y="472978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home_setting.jsp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234755" y="490189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loginSuccess.jsp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54840" y="332179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FastInsert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54840" y="386405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FastModify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59404" y="4398438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FastDelete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32" name="직선 화살표 연결선 31"/>
          <p:cNvCxnSpPr>
            <a:stCxn id="11" idx="3"/>
            <a:endCxn id="29" idx="1"/>
          </p:cNvCxnSpPr>
          <p:nvPr/>
        </p:nvCxnSpPr>
        <p:spPr>
          <a:xfrm flipV="1">
            <a:off x="3431667" y="3527725"/>
            <a:ext cx="2023173" cy="349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0" idx="1"/>
          </p:cNvCxnSpPr>
          <p:nvPr/>
        </p:nvCxnSpPr>
        <p:spPr>
          <a:xfrm>
            <a:off x="3431667" y="3876866"/>
            <a:ext cx="2023173" cy="19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>
            <a:off x="3431667" y="3876866"/>
            <a:ext cx="2027737" cy="72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9" idx="3"/>
            <a:endCxn id="20" idx="1"/>
          </p:cNvCxnSpPr>
          <p:nvPr/>
        </p:nvCxnSpPr>
        <p:spPr>
          <a:xfrm>
            <a:off x="6823011" y="3527725"/>
            <a:ext cx="1649286" cy="35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0" idx="3"/>
            <a:endCxn id="20" idx="1"/>
          </p:cNvCxnSpPr>
          <p:nvPr/>
        </p:nvCxnSpPr>
        <p:spPr>
          <a:xfrm flipV="1">
            <a:off x="6823011" y="3886962"/>
            <a:ext cx="1649286" cy="18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31" idx="3"/>
            <a:endCxn id="20" idx="1"/>
          </p:cNvCxnSpPr>
          <p:nvPr/>
        </p:nvCxnSpPr>
        <p:spPr>
          <a:xfrm flipV="1">
            <a:off x="6827575" y="3886962"/>
            <a:ext cx="1644722" cy="717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  <a:endParaRPr lang="en-US" altLang="ko-KR" sz="2600">
              <a:solidFill>
                <a:srgbClr val="59575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  <a:endParaRPr lang="en-US" altLang="ko-KR" sz="1100">
              <a:solidFill>
                <a:srgbClr val="595757"/>
              </a:solidFill>
            </a:endParaRP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  <a:endParaRPr lang="en-US" altLang="ko-KR" sz="1100">
              <a:solidFill>
                <a:srgbClr val="595757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BoardController</a:t>
            </a:r>
            <a:endParaRPr lang="en-US" altLang="ko-KR" sz="1200"/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 rot="0"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  <a:endParaRPr lang="en-US" altLang="ko-KR"/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8472297" y="1160621"/>
            <a:ext cx="2448305" cy="1517998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  <a:endParaRPr lang="en-US" altLang="ko-KR"/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  <a:endParaRPr lang="en-US" altLang="ko-KR" sz="1300"/>
          </a:p>
          <a:p>
            <a:pPr algn="ctr">
              <a:defRPr/>
            </a:pPr>
            <a:r>
              <a:rPr lang="en-US" altLang="ko-KR" sz="1300"/>
              <a:t>Database</a:t>
            </a:r>
            <a:endParaRPr lang="en-US" altLang="ko-KR" sz="1300"/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BoardMapper</a:t>
            </a:r>
            <a:endParaRPr lang="en-US" altLang="ko-KR" sz="1200"/>
          </a:p>
        </p:txBody>
      </p:sp>
      <p:sp>
        <p:nvSpPr>
          <p:cNvPr id="21" name="직사각형 20"/>
          <p:cNvSpPr/>
          <p:nvPr/>
        </p:nvSpPr>
        <p:spPr>
          <a:xfrm>
            <a:off x="8638509" y="1484757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NoticeVO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52323" y="1896618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NoticeAbtVO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804466" y="1896618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NoticeAbtGpVO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04466" y="1484757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BoardVO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83810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NoticeGet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83810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NoticeModify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583810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NoticeDelete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583811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83810" y="478135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NoticeAbtList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04013" y="478135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rot="5400000" flipH="1" flipV="1">
            <a:off x="3408616" y="2701671"/>
            <a:ext cx="1198245" cy="1152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7" y="3223069"/>
            <a:ext cx="1152143" cy="653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 flipV="1">
            <a:off x="3431667" y="3789045"/>
            <a:ext cx="1152143" cy="8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32" idx="1"/>
          </p:cNvCxnSpPr>
          <p:nvPr/>
        </p:nvCxnSpPr>
        <p:spPr>
          <a:xfrm>
            <a:off x="3431667" y="3876865"/>
            <a:ext cx="1152144" cy="5097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33" idx="1"/>
          </p:cNvCxnSpPr>
          <p:nvPr/>
        </p:nvCxnSpPr>
        <p:spPr>
          <a:xfrm>
            <a:off x="3431667" y="3876865"/>
            <a:ext cx="1152143" cy="1110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04013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BoardGet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04013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BoardWrite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204013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BoardModify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04013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BoardDelete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53" name="직선 연결선 52"/>
          <p:cNvCxnSpPr>
            <a:stCxn id="49" idx="3"/>
            <a:endCxn id="20" idx="1"/>
          </p:cNvCxnSpPr>
          <p:nvPr/>
        </p:nvCxnSpPr>
        <p:spPr>
          <a:xfrm rot="16200000" flipH="1">
            <a:off x="7418070" y="2832734"/>
            <a:ext cx="1208341" cy="90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51" idx="3"/>
            <a:endCxn id="20" idx="1"/>
          </p:cNvCxnSpPr>
          <p:nvPr/>
        </p:nvCxnSpPr>
        <p:spPr>
          <a:xfrm>
            <a:off x="7572185" y="3223069"/>
            <a:ext cx="900113" cy="663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2" idx="3"/>
            <a:endCxn id="20" idx="1"/>
          </p:cNvCxnSpPr>
          <p:nvPr/>
        </p:nvCxnSpPr>
        <p:spPr>
          <a:xfrm>
            <a:off x="7572184" y="3789045"/>
            <a:ext cx="900114" cy="9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0" idx="3"/>
            <a:endCxn id="20" idx="1"/>
          </p:cNvCxnSpPr>
          <p:nvPr/>
        </p:nvCxnSpPr>
        <p:spPr>
          <a:xfrm flipV="1">
            <a:off x="7572184" y="3886962"/>
            <a:ext cx="900114" cy="49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4" idx="3"/>
            <a:endCxn id="20" idx="1"/>
          </p:cNvCxnSpPr>
          <p:nvPr/>
        </p:nvCxnSpPr>
        <p:spPr>
          <a:xfrm rot="5400000" flipH="1" flipV="1">
            <a:off x="7472077" y="3987069"/>
            <a:ext cx="1100328" cy="90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8638509" y="2328672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804466" y="2328672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AblityVO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478661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990850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90850" y="4739403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990850" y="4915234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board_list.jsp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990850" y="508939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board_write.jsp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478661" y="4935045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478661" y="510716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board_list.jsp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478661" y="527927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board_write.jsp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478661" y="475764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notice_setting.jsp</a:t>
            </a:r>
            <a:endParaRPr lang="en-US" altLang="ko-KR" sz="6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  <a:endParaRPr lang="en-US" altLang="ko-KR" sz="2600">
              <a:solidFill>
                <a:srgbClr val="59575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  <a:endParaRPr lang="en-US" altLang="ko-KR" sz="1100">
              <a:solidFill>
                <a:srgbClr val="595757"/>
              </a:solidFill>
            </a:endParaRP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  <a:endParaRPr lang="en-US" altLang="ko-KR" sz="1100">
              <a:solidFill>
                <a:srgbClr val="595757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TheaterController</a:t>
            </a:r>
            <a:endParaRPr lang="en-US" altLang="ko-KR" sz="1200"/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 rot="0"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  <a:endParaRPr lang="en-US" altLang="ko-KR"/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8472297" y="1160621"/>
            <a:ext cx="2448305" cy="1517998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  <a:endParaRPr lang="en-US" altLang="ko-KR"/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  <a:endParaRPr lang="en-US" altLang="ko-KR" sz="1300"/>
          </a:p>
          <a:p>
            <a:pPr algn="ctr">
              <a:defRPr/>
            </a:pPr>
            <a:r>
              <a:rPr lang="en-US" altLang="ko-KR" sz="1300"/>
              <a:t>Database</a:t>
            </a:r>
            <a:endParaRPr lang="en-US" altLang="ko-KR" sz="1300"/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TheaterMapper</a:t>
            </a:r>
            <a:endParaRPr lang="en-US" altLang="ko-KR" sz="1200"/>
          </a:p>
        </p:txBody>
      </p:sp>
      <p:sp>
        <p:nvSpPr>
          <p:cNvPr id="21" name="직사각형 20"/>
          <p:cNvSpPr/>
          <p:nvPr/>
        </p:nvSpPr>
        <p:spPr>
          <a:xfrm>
            <a:off x="9192387" y="1484757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TheaterVO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92387" y="1691259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SeatVO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83810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TheaterGet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83810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TheaterModify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583810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TheaterDelete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583811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TheaterInsert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04014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SeatModify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rot="5400000" flipH="1" flipV="1">
            <a:off x="3408616" y="2701671"/>
            <a:ext cx="1198245" cy="1152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7" y="3223069"/>
            <a:ext cx="1152143" cy="653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 flipV="1">
            <a:off x="3431667" y="3789045"/>
            <a:ext cx="1152143" cy="8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32" idx="1"/>
          </p:cNvCxnSpPr>
          <p:nvPr/>
        </p:nvCxnSpPr>
        <p:spPr>
          <a:xfrm>
            <a:off x="3431667" y="3876865"/>
            <a:ext cx="1152144" cy="5097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60" idx="1"/>
          </p:cNvCxnSpPr>
          <p:nvPr/>
        </p:nvCxnSpPr>
        <p:spPr>
          <a:xfrm>
            <a:off x="3431667" y="3876865"/>
            <a:ext cx="1152143" cy="1144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04013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SeatGet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204013" y="419081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SeatInsert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04013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SeatDelete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53" name="직선 연결선 52"/>
          <p:cNvCxnSpPr>
            <a:stCxn id="49" idx="3"/>
            <a:endCxn id="20" idx="1"/>
          </p:cNvCxnSpPr>
          <p:nvPr/>
        </p:nvCxnSpPr>
        <p:spPr>
          <a:xfrm rot="16200000" flipH="1">
            <a:off x="7418068" y="2832736"/>
            <a:ext cx="1208341" cy="900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51" idx="3"/>
            <a:endCxn id="20" idx="1"/>
          </p:cNvCxnSpPr>
          <p:nvPr/>
        </p:nvCxnSpPr>
        <p:spPr>
          <a:xfrm flipV="1">
            <a:off x="7572184" y="3886962"/>
            <a:ext cx="900114" cy="50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2" idx="3"/>
            <a:endCxn id="20" idx="1"/>
          </p:cNvCxnSpPr>
          <p:nvPr/>
        </p:nvCxnSpPr>
        <p:spPr>
          <a:xfrm>
            <a:off x="7572184" y="3789045"/>
            <a:ext cx="900113" cy="9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4" idx="3"/>
            <a:endCxn id="20" idx="1"/>
          </p:cNvCxnSpPr>
          <p:nvPr/>
        </p:nvCxnSpPr>
        <p:spPr>
          <a:xfrm>
            <a:off x="7572185" y="3223069"/>
            <a:ext cx="900113" cy="663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583810" y="4815840"/>
            <a:ext cx="1368172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62" name="직선 연결선 61"/>
          <p:cNvCxnSpPr>
            <a:stCxn id="65" idx="3"/>
            <a:endCxn id="20" idx="1"/>
          </p:cNvCxnSpPr>
          <p:nvPr/>
        </p:nvCxnSpPr>
        <p:spPr>
          <a:xfrm rot="5400000" flipH="1" flipV="1">
            <a:off x="7454839" y="4004307"/>
            <a:ext cx="1134809" cy="900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9192387" y="1891045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192387" y="2096976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AbilityVO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204014" y="481584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478661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990850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90850" y="473568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478660" y="473568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theater_list.jsp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478660" y="4911519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theater_setting.jsp</a:t>
            </a:r>
            <a:endParaRPr lang="en-US" altLang="ko-KR" sz="6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  <a:endParaRPr lang="en-US" altLang="ko-KR" sz="2600">
              <a:solidFill>
                <a:srgbClr val="59575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  <a:endParaRPr lang="en-US" altLang="ko-KR" sz="1100">
              <a:solidFill>
                <a:srgbClr val="595757"/>
              </a:solidFill>
            </a:endParaRP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  <a:endParaRPr lang="en-US" altLang="ko-KR" sz="1100">
              <a:solidFill>
                <a:srgbClr val="595757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ProductController</a:t>
            </a:r>
            <a:endParaRPr lang="en-US" altLang="ko-KR" sz="1200"/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 rot="0">
            <a:off x="4403788" y="1896618"/>
            <a:ext cx="3384423" cy="426434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  <a:endParaRPr lang="en-US" altLang="ko-KR"/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8472297" y="1160621"/>
            <a:ext cx="2448305" cy="1517998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  <a:endParaRPr lang="en-US" altLang="ko-KR"/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  <a:endParaRPr lang="en-US" altLang="ko-KR" sz="1300"/>
          </a:p>
          <a:p>
            <a:pPr algn="ctr">
              <a:defRPr/>
            </a:pPr>
            <a:r>
              <a:rPr lang="en-US" altLang="ko-KR" sz="1300"/>
              <a:t>Database</a:t>
            </a:r>
            <a:endParaRPr lang="en-US" altLang="ko-KR" sz="1300"/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ProductMapper</a:t>
            </a:r>
            <a:endParaRPr lang="en-US" altLang="ko-KR" sz="1200"/>
          </a:p>
        </p:txBody>
      </p:sp>
      <p:sp>
        <p:nvSpPr>
          <p:cNvPr id="21" name="직사각형 20"/>
          <p:cNvSpPr/>
          <p:nvPr/>
        </p:nvSpPr>
        <p:spPr>
          <a:xfrm>
            <a:off x="8652323" y="1484757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04466" y="1484757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11914" y="2519933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ProductGet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11913" y="2725864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ProductModify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11914" y="2931794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ProductDelete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11913" y="3137725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ProductInsert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11913" y="3943826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PartList</a:t>
            </a:r>
            <a:endParaRPr lang="en-US" altLang="ko-KR" sz="700">
              <a:solidFill>
                <a:srgbClr val="595757"/>
              </a:solidFill>
            </a:endParaRP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flipV="1">
            <a:off x="3431667" y="2622898"/>
            <a:ext cx="1980247" cy="125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6" y="2828829"/>
            <a:ext cx="1980246" cy="1048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 flipV="1">
            <a:off x="3431667" y="3034759"/>
            <a:ext cx="1980247" cy="842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32" idx="1"/>
          </p:cNvCxnSpPr>
          <p:nvPr/>
        </p:nvCxnSpPr>
        <p:spPr>
          <a:xfrm flipV="1">
            <a:off x="3431666" y="3240690"/>
            <a:ext cx="1980246" cy="636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49" idx="1"/>
          </p:cNvCxnSpPr>
          <p:nvPr/>
        </p:nvCxnSpPr>
        <p:spPr>
          <a:xfrm flipV="1">
            <a:off x="3431667" y="3634930"/>
            <a:ext cx="1980247" cy="241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11914" y="3531965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PartGet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411913" y="4153567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PartDelete</a:t>
            </a:r>
            <a:endParaRPr lang="en-US" altLang="ko-KR" sz="700">
              <a:solidFill>
                <a:srgbClr val="595757"/>
              </a:solidFill>
            </a:endParaRPr>
          </a:p>
        </p:txBody>
      </p:sp>
      <p:cxnSp>
        <p:nvCxnSpPr>
          <p:cNvPr id="53" name="직선 연결선 52"/>
          <p:cNvCxnSpPr>
            <a:stCxn id="34" idx="3"/>
            <a:endCxn id="20" idx="1"/>
          </p:cNvCxnSpPr>
          <p:nvPr/>
        </p:nvCxnSpPr>
        <p:spPr>
          <a:xfrm flipV="1">
            <a:off x="6780084" y="3886962"/>
            <a:ext cx="1692213" cy="15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2" idx="3"/>
            <a:endCxn id="20" idx="1"/>
          </p:cNvCxnSpPr>
          <p:nvPr/>
        </p:nvCxnSpPr>
        <p:spPr>
          <a:xfrm flipV="1">
            <a:off x="6780084" y="3886962"/>
            <a:ext cx="1692213" cy="36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8652323" y="1717453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DateVO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804466" y="1717453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TimeVO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411913" y="3737895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PartInsert</a:t>
            </a:r>
            <a:endParaRPr lang="en-US" altLang="ko-KR" sz="700">
              <a:solidFill>
                <a:srgbClr val="595757"/>
              </a:solidFill>
            </a:endParaRPr>
          </a:p>
        </p:txBody>
      </p:sp>
      <p:cxnSp>
        <p:nvCxnSpPr>
          <p:cNvPr id="67" name="직선 화살표 연결선 66"/>
          <p:cNvCxnSpPr>
            <a:stCxn id="11" idx="3"/>
            <a:endCxn id="65" idx="1"/>
          </p:cNvCxnSpPr>
          <p:nvPr/>
        </p:nvCxnSpPr>
        <p:spPr>
          <a:xfrm flipV="1">
            <a:off x="3431666" y="3840861"/>
            <a:ext cx="1980246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5411914" y="4359498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ProDateGet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411913" y="4565428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ProDateList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411914" y="4771359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ProDateInsert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411914" y="4977289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ProDateDelete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411914" y="5183220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ProTimeGet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411913" y="5389150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ProTimeList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411914" y="5588842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ProTimeInsert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411913" y="5794772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ProTimeDelete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411914" y="3326034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ProductList</a:t>
            </a:r>
            <a:endParaRPr lang="en-US" altLang="ko-KR" sz="700">
              <a:solidFill>
                <a:srgbClr val="595757"/>
              </a:solidFill>
            </a:endParaRPr>
          </a:p>
        </p:txBody>
      </p:sp>
      <p:cxnSp>
        <p:nvCxnSpPr>
          <p:cNvPr id="80" name="직선 화살표 연결선 79"/>
          <p:cNvCxnSpPr>
            <a:stCxn id="11" idx="3"/>
            <a:endCxn id="79" idx="1"/>
          </p:cNvCxnSpPr>
          <p:nvPr/>
        </p:nvCxnSpPr>
        <p:spPr>
          <a:xfrm flipV="1">
            <a:off x="3431667" y="3429000"/>
            <a:ext cx="1980247" cy="447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11" idx="3"/>
            <a:endCxn id="34" idx="1"/>
          </p:cNvCxnSpPr>
          <p:nvPr/>
        </p:nvCxnSpPr>
        <p:spPr>
          <a:xfrm>
            <a:off x="3431667" y="3876866"/>
            <a:ext cx="1980246" cy="169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11" idx="3"/>
            <a:endCxn id="52" idx="1"/>
          </p:cNvCxnSpPr>
          <p:nvPr/>
        </p:nvCxnSpPr>
        <p:spPr>
          <a:xfrm>
            <a:off x="3431666" y="3876865"/>
            <a:ext cx="1980247" cy="379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11" idx="3"/>
            <a:endCxn id="71" idx="1"/>
          </p:cNvCxnSpPr>
          <p:nvPr/>
        </p:nvCxnSpPr>
        <p:spPr>
          <a:xfrm>
            <a:off x="3431667" y="3876865"/>
            <a:ext cx="1980247" cy="5855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11" idx="3"/>
            <a:endCxn id="72" idx="1"/>
          </p:cNvCxnSpPr>
          <p:nvPr/>
        </p:nvCxnSpPr>
        <p:spPr>
          <a:xfrm>
            <a:off x="3431666" y="3876865"/>
            <a:ext cx="1980247" cy="7915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11" idx="3"/>
            <a:endCxn id="73" idx="1"/>
          </p:cNvCxnSpPr>
          <p:nvPr/>
        </p:nvCxnSpPr>
        <p:spPr>
          <a:xfrm>
            <a:off x="3431667" y="3876866"/>
            <a:ext cx="1980247" cy="9974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11" idx="3"/>
            <a:endCxn id="74" idx="1"/>
          </p:cNvCxnSpPr>
          <p:nvPr/>
        </p:nvCxnSpPr>
        <p:spPr>
          <a:xfrm>
            <a:off x="3431667" y="3876866"/>
            <a:ext cx="1980247" cy="1203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11" idx="3"/>
          </p:cNvCxnSpPr>
          <p:nvPr/>
        </p:nvCxnSpPr>
        <p:spPr>
          <a:xfrm>
            <a:off x="3431667" y="3876866"/>
            <a:ext cx="1980246" cy="1409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11" idx="3"/>
          </p:cNvCxnSpPr>
          <p:nvPr/>
        </p:nvCxnSpPr>
        <p:spPr>
          <a:xfrm>
            <a:off x="3431666" y="3876865"/>
            <a:ext cx="1980247" cy="1615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1" idx="3"/>
            <a:endCxn id="77" idx="1"/>
          </p:cNvCxnSpPr>
          <p:nvPr/>
        </p:nvCxnSpPr>
        <p:spPr>
          <a:xfrm>
            <a:off x="3431665" y="3876864"/>
            <a:ext cx="1980249" cy="18149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11" idx="3"/>
            <a:endCxn id="78" idx="1"/>
          </p:cNvCxnSpPr>
          <p:nvPr/>
        </p:nvCxnSpPr>
        <p:spPr>
          <a:xfrm rot="16200000" flipH="1">
            <a:off x="3411355" y="3897179"/>
            <a:ext cx="2020871" cy="1980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28" idx="3"/>
            <a:endCxn id="20" idx="1"/>
          </p:cNvCxnSpPr>
          <p:nvPr/>
        </p:nvCxnSpPr>
        <p:spPr>
          <a:xfrm>
            <a:off x="6780085" y="2622899"/>
            <a:ext cx="1692213" cy="1264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30" idx="3"/>
            <a:endCxn id="20" idx="1"/>
          </p:cNvCxnSpPr>
          <p:nvPr/>
        </p:nvCxnSpPr>
        <p:spPr>
          <a:xfrm>
            <a:off x="6780084" y="2828829"/>
            <a:ext cx="1692214" cy="105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31" idx="3"/>
            <a:endCxn id="20" idx="1"/>
          </p:cNvCxnSpPr>
          <p:nvPr/>
        </p:nvCxnSpPr>
        <p:spPr>
          <a:xfrm>
            <a:off x="6780085" y="3034760"/>
            <a:ext cx="1692213" cy="852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32" idx="3"/>
            <a:endCxn id="20" idx="1"/>
          </p:cNvCxnSpPr>
          <p:nvPr/>
        </p:nvCxnSpPr>
        <p:spPr>
          <a:xfrm>
            <a:off x="6780085" y="3240690"/>
            <a:ext cx="1692213" cy="646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79" idx="3"/>
            <a:endCxn id="20" idx="1"/>
          </p:cNvCxnSpPr>
          <p:nvPr/>
        </p:nvCxnSpPr>
        <p:spPr>
          <a:xfrm>
            <a:off x="6780085" y="3429000"/>
            <a:ext cx="1692213" cy="457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49" idx="3"/>
            <a:endCxn id="20" idx="1"/>
          </p:cNvCxnSpPr>
          <p:nvPr/>
        </p:nvCxnSpPr>
        <p:spPr>
          <a:xfrm>
            <a:off x="6780086" y="3634930"/>
            <a:ext cx="1692212" cy="25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65" idx="3"/>
            <a:endCxn id="20" idx="1"/>
          </p:cNvCxnSpPr>
          <p:nvPr/>
        </p:nvCxnSpPr>
        <p:spPr>
          <a:xfrm>
            <a:off x="6780085" y="3840861"/>
            <a:ext cx="1692213" cy="46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71" idx="3"/>
            <a:endCxn id="20" idx="1"/>
          </p:cNvCxnSpPr>
          <p:nvPr/>
        </p:nvCxnSpPr>
        <p:spPr>
          <a:xfrm flipV="1">
            <a:off x="6780085" y="3886962"/>
            <a:ext cx="1692213" cy="575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72" idx="3"/>
            <a:endCxn id="20" idx="1"/>
          </p:cNvCxnSpPr>
          <p:nvPr/>
        </p:nvCxnSpPr>
        <p:spPr>
          <a:xfrm flipV="1">
            <a:off x="6780085" y="3886962"/>
            <a:ext cx="1692213" cy="78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73" idx="3"/>
            <a:endCxn id="20" idx="1"/>
          </p:cNvCxnSpPr>
          <p:nvPr/>
        </p:nvCxnSpPr>
        <p:spPr>
          <a:xfrm flipV="1">
            <a:off x="6780085" y="3886962"/>
            <a:ext cx="1692213" cy="98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74" idx="3"/>
            <a:endCxn id="20" idx="1"/>
          </p:cNvCxnSpPr>
          <p:nvPr/>
        </p:nvCxnSpPr>
        <p:spPr>
          <a:xfrm flipV="1">
            <a:off x="6780085" y="3886962"/>
            <a:ext cx="1692213" cy="1193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75" idx="3"/>
            <a:endCxn id="20" idx="1"/>
          </p:cNvCxnSpPr>
          <p:nvPr/>
        </p:nvCxnSpPr>
        <p:spPr>
          <a:xfrm flipV="1">
            <a:off x="6780085" y="3886962"/>
            <a:ext cx="1692213" cy="1399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76" idx="3"/>
            <a:endCxn id="20" idx="1"/>
          </p:cNvCxnSpPr>
          <p:nvPr/>
        </p:nvCxnSpPr>
        <p:spPr>
          <a:xfrm flipV="1">
            <a:off x="6780083" y="3886962"/>
            <a:ext cx="1692215" cy="160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77" idx="3"/>
            <a:endCxn id="20" idx="1"/>
          </p:cNvCxnSpPr>
          <p:nvPr/>
        </p:nvCxnSpPr>
        <p:spPr>
          <a:xfrm rot="5400000" flipH="1" flipV="1">
            <a:off x="6723769" y="3943278"/>
            <a:ext cx="1804845" cy="1692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78" idx="3"/>
            <a:endCxn id="20" idx="1"/>
          </p:cNvCxnSpPr>
          <p:nvPr/>
        </p:nvCxnSpPr>
        <p:spPr>
          <a:xfrm rot="5400000" flipH="1" flipV="1">
            <a:off x="6620804" y="4046242"/>
            <a:ext cx="2010773" cy="169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8652323" y="1950149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04466" y="1950149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AbilityVO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8652323" y="2182845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TheaterVO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9804466" y="2182845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TeamVO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478661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478661" y="472978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product_setting.jsp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478661" y="4898612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478661" y="506615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theater_list.jsp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990850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2990850" y="473568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product.jsp</a:t>
            </a:r>
            <a:endParaRPr lang="en-US" altLang="ko-KR" sz="6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  <a:endParaRPr lang="en-US" altLang="ko-KR" sz="2600">
              <a:solidFill>
                <a:srgbClr val="59575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  <a:endParaRPr lang="en-US" altLang="ko-KR" sz="1100">
              <a:solidFill>
                <a:srgbClr val="595757"/>
              </a:solidFill>
            </a:endParaRP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  <a:endParaRPr lang="en-US" altLang="ko-KR" sz="1100">
              <a:solidFill>
                <a:srgbClr val="595757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OrderController</a:t>
            </a:r>
            <a:endParaRPr lang="en-US" altLang="ko-KR" sz="1200"/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 rot="0"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  <a:endParaRPr lang="en-US" altLang="ko-KR"/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8472297" y="1160621"/>
            <a:ext cx="2448305" cy="1517998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  <a:endParaRPr lang="en-US" altLang="ko-KR"/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  <a:endParaRPr lang="en-US" altLang="ko-KR" sz="1300"/>
          </a:p>
          <a:p>
            <a:pPr algn="ctr">
              <a:defRPr/>
            </a:pPr>
            <a:r>
              <a:rPr lang="en-US" altLang="ko-KR" sz="1300"/>
              <a:t>Database</a:t>
            </a:r>
            <a:endParaRPr lang="en-US" altLang="ko-KR" sz="1300"/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OrderMapper</a:t>
            </a:r>
            <a:endParaRPr lang="en-US" altLang="ko-KR" sz="1200"/>
          </a:p>
        </p:txBody>
      </p:sp>
      <p:sp>
        <p:nvSpPr>
          <p:cNvPr id="28" name="직사각형 27"/>
          <p:cNvSpPr/>
          <p:nvPr/>
        </p:nvSpPr>
        <p:spPr>
          <a:xfrm>
            <a:off x="5411914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OrderGet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11914" y="353987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OrderModify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11914" y="4042505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OrderCancell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flipV="1">
            <a:off x="3431667" y="3223069"/>
            <a:ext cx="1980247" cy="653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7" y="3745801"/>
            <a:ext cx="1980247" cy="131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>
            <a:off x="3431667" y="3876865"/>
            <a:ext cx="1980247" cy="37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51" idx="1"/>
          </p:cNvCxnSpPr>
          <p:nvPr/>
        </p:nvCxnSpPr>
        <p:spPr>
          <a:xfrm flipV="1">
            <a:off x="3431667" y="2684288"/>
            <a:ext cx="1980247" cy="11925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49" idx="1"/>
          </p:cNvCxnSpPr>
          <p:nvPr/>
        </p:nvCxnSpPr>
        <p:spPr>
          <a:xfrm>
            <a:off x="3431667" y="3876865"/>
            <a:ext cx="1980247" cy="910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11914" y="458133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OrderList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411914" y="2478358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OrderInsert</a:t>
            </a:r>
            <a:endParaRPr lang="en-US" altLang="ko-KR" sz="1000">
              <a:solidFill>
                <a:srgbClr val="595757"/>
              </a:solidFill>
            </a:endParaRPr>
          </a:p>
        </p:txBody>
      </p:sp>
      <p:cxnSp>
        <p:nvCxnSpPr>
          <p:cNvPr id="53" name="직선 연결선 52"/>
          <p:cNvCxnSpPr>
            <a:stCxn id="30" idx="3"/>
            <a:endCxn id="20" idx="1"/>
          </p:cNvCxnSpPr>
          <p:nvPr/>
        </p:nvCxnSpPr>
        <p:spPr>
          <a:xfrm>
            <a:off x="6780085" y="3745801"/>
            <a:ext cx="1692212" cy="141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51" idx="3"/>
            <a:endCxn id="20" idx="1"/>
          </p:cNvCxnSpPr>
          <p:nvPr/>
        </p:nvCxnSpPr>
        <p:spPr>
          <a:xfrm>
            <a:off x="6780085" y="2684288"/>
            <a:ext cx="1692212" cy="120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8" idx="3"/>
            <a:endCxn id="20" idx="1"/>
          </p:cNvCxnSpPr>
          <p:nvPr/>
        </p:nvCxnSpPr>
        <p:spPr>
          <a:xfrm>
            <a:off x="6780085" y="3223069"/>
            <a:ext cx="1692212" cy="663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1" idx="3"/>
            <a:endCxn id="20" idx="1"/>
          </p:cNvCxnSpPr>
          <p:nvPr/>
        </p:nvCxnSpPr>
        <p:spPr>
          <a:xfrm flipV="1">
            <a:off x="6780086" y="3886962"/>
            <a:ext cx="1692212" cy="36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49" idx="3"/>
            <a:endCxn id="20" idx="1"/>
          </p:cNvCxnSpPr>
          <p:nvPr/>
        </p:nvCxnSpPr>
        <p:spPr>
          <a:xfrm flipV="1">
            <a:off x="6780086" y="3886961"/>
            <a:ext cx="1692214" cy="900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192387" y="1431226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OrderVO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192387" y="2129314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192387" y="1663922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192387" y="2362010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SeatVO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192387" y="1896618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TheaterVO</a:t>
            </a:r>
            <a:endParaRPr lang="en-US" altLang="ko-KR" sz="700">
              <a:solidFill>
                <a:srgbClr val="595757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234755" y="449527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234755" y="4787264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order.jsp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234755" y="495938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order_success.jsp</a:t>
            </a:r>
            <a:endParaRPr lang="en-US" altLang="ko-KR" sz="600">
              <a:solidFill>
                <a:srgbClr val="595757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234755" y="513816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order_fail.jsp</a:t>
            </a:r>
            <a:endParaRPr lang="en-US" altLang="ko-KR" sz="6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35280"/>
            <a:ext cx="4752594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02 </a:t>
            </a:r>
            <a:r>
              <a:rPr lang="ko-KR" altLang="en-US" sz="2600">
                <a:solidFill>
                  <a:srgbClr val="a63145"/>
                </a:solidFill>
              </a:rPr>
              <a:t>    </a:t>
            </a:r>
            <a:r>
              <a:rPr lang="ko-KR" altLang="en-US" sz="2600">
                <a:solidFill>
                  <a:srgbClr val="595757"/>
                </a:solidFill>
              </a:rPr>
              <a:t>적용</a:t>
            </a:r>
            <a:r>
              <a:rPr lang="en-US" altLang="ko-KR" sz="2600">
                <a:solidFill>
                  <a:srgbClr val="595757"/>
                </a:solidFill>
              </a:rPr>
              <a:t>API</a:t>
            </a:r>
            <a:endParaRPr lang="en-US" altLang="ko-KR" sz="2600">
              <a:solidFill>
                <a:srgbClr val="595757"/>
              </a:solidFill>
            </a:endParaRPr>
          </a:p>
        </p:txBody>
      </p:sp>
      <p:graphicFrame>
        <p:nvGraphicFramePr>
          <p:cNvPr id="28" name="표 8"/>
          <p:cNvGraphicFramePr>
            <a:graphicFrameLocks noGrp="1"/>
          </p:cNvGraphicFramePr>
          <p:nvPr/>
        </p:nvGraphicFramePr>
        <p:xfrm>
          <a:off x="3009108" y="4581160"/>
          <a:ext cx="6551401" cy="197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230"/>
                <a:gridCol w="4895171"/>
              </a:tblGrid>
              <a:tr h="47779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여기어때 잘난체 OTF"/>
                          <a:ea typeface="여기어때 잘난체 OTF"/>
                        </a:rPr>
                        <a:t>사용 </a:t>
                      </a:r>
                      <a:r>
                        <a:rPr lang="en-US" altLang="ko-KR">
                          <a:latin typeface="여기어때 잘난체 OTF"/>
                          <a:ea typeface="여기어때 잘난체 OTF"/>
                        </a:rPr>
                        <a:t>API</a:t>
                      </a:r>
                      <a:endParaRPr lang="ko-KR" altLang="en-US"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a9ea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0356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소셜 로그인</a:t>
                      </a:r>
                      <a:endParaRPr lang="ko-KR" altLang="en-US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1ed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네이버</a:t>
                      </a:r>
                      <a:endParaRPr lang="ko-KR" altLang="en-US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943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그래프</a:t>
                      </a:r>
                      <a:endParaRPr lang="ko-KR" altLang="en-US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1ed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구글 차트 </a:t>
                      </a:r>
                      <a:r>
                        <a:rPr lang="en-US" altLang="ko-KR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API</a:t>
                      </a:r>
                      <a:endParaRPr lang="ko-KR" altLang="en-US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943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결제</a:t>
                      </a:r>
                      <a:endParaRPr lang="ko-KR" altLang="en-US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1ed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00a9ea"/>
                          </a:solidFill>
                          <a:latin typeface="여기어때 잘난체 OTF"/>
                          <a:ea typeface="여기어때 잘난체 OTF"/>
                        </a:rPr>
                        <a:t>아임포트</a:t>
                      </a:r>
                      <a:endParaRPr lang="ko-KR" altLang="en-US">
                        <a:solidFill>
                          <a:srgbClr val="00a9ea"/>
                        </a:solidFill>
                        <a:latin typeface="여기어때 잘난체 OTF"/>
                        <a:ea typeface="여기어때 잘난체 OTF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 descr="kgo.googleusercontent.com/profile_vrt_raw_bytes...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51480" y="1691311"/>
            <a:ext cx="2569583" cy="2626002"/>
          </a:xfrm>
          <a:prstGeom prst="rect">
            <a:avLst/>
          </a:prstGeom>
          <a:noFill/>
        </p:spPr>
      </p:pic>
      <p:pic>
        <p:nvPicPr>
          <p:cNvPr id="30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75900" y="1814421"/>
            <a:ext cx="5387116" cy="2087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93"/>
          <p:cNvSpPr txBox="1"/>
          <p:nvPr/>
        </p:nvSpPr>
        <p:spPr>
          <a:xfrm>
            <a:off x="551180" y="344805"/>
            <a:ext cx="792162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- SequenceDiagram 로그인</a:t>
            </a:r>
            <a:endParaRPr lang="ko-KR" altLang="en-US" sz="2600">
              <a:solidFill>
                <a:srgbClr val="595757"/>
              </a:solidFill>
            </a:endParaRPr>
          </a:p>
        </p:txBody>
      </p:sp>
      <p:pic>
        <p:nvPicPr>
          <p:cNvPr id="3" name="그림 95" descr="C:/Users/hanra/AppData/Roaming/PolarisOffice/ETemp/12956_11060952/fImage10504812063281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7435" y="1541780"/>
            <a:ext cx="6847205" cy="48158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/>
          <p:nvPr/>
        </p:nvSpPr>
        <p:spPr>
          <a:xfrm>
            <a:off x="551180" y="344805"/>
            <a:ext cx="792162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- SequenceDiagram 예매</a:t>
            </a:r>
            <a:endParaRPr lang="ko-KR" altLang="en-US" sz="2600">
              <a:solidFill>
                <a:srgbClr val="595757"/>
              </a:solidFill>
            </a:endParaRPr>
          </a:p>
        </p:txBody>
      </p:sp>
      <p:pic>
        <p:nvPicPr>
          <p:cNvPr id="3" name="그림 97" descr="C:/Users/hanra/AppData/Roaming/PolarisOffice/ETemp/12956_11060952/fImage8500212116827.png"/>
          <p:cNvPicPr>
            <a:picLocks noChangeAspect="1"/>
          </p:cNvPicPr>
          <p:nvPr/>
        </p:nvPicPr>
        <p:blipFill rotWithShape="1">
          <a:blip r:embed="rId2"/>
          <a:srcRect l="30400" t="54440"/>
          <a:stretch>
            <a:fillRect/>
          </a:stretch>
        </p:blipFill>
        <p:spPr>
          <a:xfrm>
            <a:off x="2885440" y="1459865"/>
            <a:ext cx="5733415" cy="45021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77197"/>
            <a:ext cx="12192000" cy="876300"/>
          </a:xfrm>
        </p:spPr>
        <p:txBody>
          <a:bodyPr/>
          <a:lstStyle/>
          <a:p>
            <a:pPr>
              <a:defRPr/>
            </a:pPr>
            <a:r>
              <a:rPr lang="ko-KR" altLang="en-US" sz="5000">
                <a:solidFill>
                  <a:schemeClr val="tx1"/>
                </a:solidFill>
              </a:rPr>
              <a:t>소스코드</a:t>
            </a:r>
            <a:endParaRPr lang="ko-KR" altLang="en-US" sz="50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0828" y="-1439439"/>
            <a:ext cx="1341672" cy="8219058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132" y="476631"/>
            <a:ext cx="1197483" cy="1180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a63145"/>
                </a:solidFill>
              </a:rPr>
              <a:t>07</a:t>
            </a:r>
            <a:endParaRPr lang="en-US" altLang="ko-KR" sz="7200">
              <a:solidFill>
                <a:srgbClr val="a6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9" name="TextBox 58"/>
          <p:cNvSpPr txBox="1"/>
          <p:nvPr/>
        </p:nvSpPr>
        <p:spPr>
          <a:xfrm>
            <a:off x="3359656" y="2255329"/>
            <a:ext cx="8137019" cy="234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ff0000"/>
                </a:solidFill>
              </a:rPr>
              <a:t>주의사항</a:t>
            </a:r>
            <a:endParaRPr lang="ko-KR" altLang="en-US" sz="3800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	</a:t>
            </a:r>
            <a:r>
              <a:rPr lang="en-US" altLang="ko-KR" sz="2400">
                <a:solidFill>
                  <a:srgbClr val="595757"/>
                </a:solidFill>
              </a:rPr>
              <a:t>1.</a:t>
            </a:r>
            <a:r>
              <a:rPr lang="ko-KR" altLang="en-US" sz="2400">
                <a:solidFill>
                  <a:srgbClr val="595757"/>
                </a:solidFill>
              </a:rPr>
              <a:t>전체코드 비공개</a:t>
            </a:r>
            <a:endParaRPr lang="ko-KR" altLang="en-US" sz="2400">
              <a:solidFill>
                <a:srgbClr val="595757"/>
              </a:solidFill>
            </a:endParaRPr>
          </a:p>
          <a:p>
            <a:pPr>
              <a:defRPr/>
            </a:pPr>
            <a:r>
              <a:rPr lang="ko-KR" altLang="en-US" sz="2400">
                <a:solidFill>
                  <a:srgbClr val="595757"/>
                </a:solidFill>
              </a:rPr>
              <a:t>	</a:t>
            </a:r>
            <a:r>
              <a:rPr lang="en-US" altLang="ko-KR" sz="2400">
                <a:solidFill>
                  <a:srgbClr val="595757"/>
                </a:solidFill>
              </a:rPr>
              <a:t>2.</a:t>
            </a:r>
            <a:r>
              <a:rPr lang="ko-KR" altLang="en-US" sz="2400">
                <a:solidFill>
                  <a:srgbClr val="595757"/>
                </a:solidFill>
              </a:rPr>
              <a:t>극장등록</a:t>
            </a:r>
            <a:r>
              <a:rPr lang="en-US" altLang="ko-KR" sz="2400">
                <a:solidFill>
                  <a:srgbClr val="595757"/>
                </a:solidFill>
              </a:rPr>
              <a:t>/</a:t>
            </a:r>
            <a:r>
              <a:rPr lang="ko-KR" altLang="en-US" sz="2400">
                <a:solidFill>
                  <a:srgbClr val="595757"/>
                </a:solidFill>
              </a:rPr>
              <a:t>상품등록사항만 공개</a:t>
            </a:r>
            <a:endParaRPr lang="ko-KR" altLang="en-US" sz="2400">
              <a:solidFill>
                <a:srgbClr val="595757"/>
              </a:solidFill>
            </a:endParaRPr>
          </a:p>
          <a:p>
            <a:pPr>
              <a:defRPr/>
            </a:pPr>
            <a:r>
              <a:rPr lang="ko-KR" altLang="en-US" sz="2400">
                <a:solidFill>
                  <a:srgbClr val="595757"/>
                </a:solidFill>
              </a:rPr>
              <a:t>	</a:t>
            </a:r>
            <a:r>
              <a:rPr lang="en-US" altLang="ko-KR" sz="2400">
                <a:solidFill>
                  <a:srgbClr val="595757"/>
                </a:solidFill>
              </a:rPr>
              <a:t>3.</a:t>
            </a:r>
            <a:r>
              <a:rPr lang="ko-KR" altLang="en-US" sz="2400">
                <a:solidFill>
                  <a:srgbClr val="595757"/>
                </a:solidFill>
              </a:rPr>
              <a:t>캡쳐 경로와 실제경로는 다름</a:t>
            </a:r>
            <a:endParaRPr lang="ko-KR" altLang="en-US" sz="2400">
              <a:solidFill>
                <a:srgbClr val="595757"/>
              </a:solidFill>
            </a:endParaRPr>
          </a:p>
          <a:p>
            <a:pPr>
              <a:defRPr/>
            </a:pPr>
            <a:r>
              <a:rPr lang="ko-KR" altLang="en-US" sz="2400">
                <a:solidFill>
                  <a:srgbClr val="595757"/>
                </a:solidFill>
              </a:rPr>
              <a:t>	</a:t>
            </a:r>
            <a:r>
              <a:rPr lang="en-US" altLang="ko-KR" sz="2400">
                <a:solidFill>
                  <a:srgbClr val="595757"/>
                </a:solidFill>
              </a:rPr>
              <a:t>4.</a:t>
            </a:r>
            <a:r>
              <a:rPr lang="ko-KR" altLang="en-US" sz="2400">
                <a:solidFill>
                  <a:srgbClr val="595757"/>
                </a:solidFill>
              </a:rPr>
              <a:t>자세한 기능은 시연영상 확인</a:t>
            </a:r>
            <a:endParaRPr lang="ko-KR" altLang="en-US" sz="24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극장등록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좌석배치도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화면</a:t>
            </a:r>
            <a:endParaRPr lang="ko-KR" altLang="en-US" sz="2600">
              <a:solidFill>
                <a:schemeClr val="tx1"/>
              </a:solidFill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9356" y="1052703"/>
            <a:ext cx="5793287" cy="5066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극장등록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좌석배치도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HTML(JSP)</a:t>
            </a:r>
            <a:endParaRPr lang="en-US" altLang="ko-KR" sz="2600">
              <a:solidFill>
                <a:schemeClr val="tx1"/>
              </a:solidFill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0802" y="836295"/>
            <a:ext cx="8990397" cy="5814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1250" y="0"/>
            <a:ext cx="4610743" cy="6211166"/>
          </a:xfrm>
          <a:prstGeom prst="rect">
            <a:avLst/>
          </a:prstGeom>
        </p:spPr>
      </p:pic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극장등록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좌석배치도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JS</a:t>
            </a:r>
            <a:endParaRPr lang="en-US" altLang="ko-KR" sz="2600">
              <a:solidFill>
                <a:schemeClr val="tx1"/>
              </a:solidFill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10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2300109"/>
            <a:ext cx="3961250" cy="2562582"/>
          </a:xfrm>
          <a:prstGeom prst="rect">
            <a:avLst/>
          </a:prstGeom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53200" y="3886200"/>
            <a:ext cx="0" cy="0"/>
          </a:xfrm>
          <a:prstGeom prst="rect">
            <a:avLst/>
          </a:prstGeom>
        </p:spPr>
      </p:pic>
      <p:pic>
        <p:nvPicPr>
          <p:cNvPr id="11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571994" y="0"/>
            <a:ext cx="3505689" cy="5639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54330"/>
            <a:ext cx="9433179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극장등록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좌석배치도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JAVA(SPRING)=controller</a:t>
            </a:r>
            <a:endParaRPr lang="en-US" altLang="ko-KR" sz="2600">
              <a:solidFill>
                <a:schemeClr val="tx1"/>
              </a:solidFill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10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09575" y="2147708"/>
            <a:ext cx="5372850" cy="2562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54330"/>
            <a:ext cx="9433179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극장등록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좌석배치도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JAVA(SPRING)=service</a:t>
            </a:r>
            <a:endParaRPr lang="en-US" altLang="ko-KR" sz="2600">
              <a:solidFill>
                <a:schemeClr val="tx1"/>
              </a:solidFill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10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5983" y="957136"/>
            <a:ext cx="7360033" cy="5553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극장등록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좌석배치도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DB</a:t>
            </a:r>
            <a:endParaRPr lang="en-US" altLang="ko-KR" sz="2600">
              <a:solidFill>
                <a:schemeClr val="tx1"/>
              </a:solidFill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1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1307" y="1733313"/>
            <a:ext cx="7744905" cy="1695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90850"/>
            <a:ext cx="12192635" cy="876935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5000">
                <a:solidFill>
                  <a:schemeClr val="tx1"/>
                </a:solidFill>
              </a:rPr>
              <a:t>요구사항 분석</a:t>
            </a:r>
            <a:endParaRPr lang="ko-KR" altLang="en-US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1145" y="-1439545"/>
            <a:ext cx="1341755" cy="8218805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005" y="476885"/>
            <a:ext cx="1197610" cy="117856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7200">
                <a:solidFill>
                  <a:srgbClr val="a63145"/>
                </a:solidFill>
              </a:rPr>
              <a:t>03</a:t>
            </a:r>
            <a:endParaRPr lang="en-US" altLang="ko-KR" sz="7200">
              <a:solidFill>
                <a:srgbClr val="a6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상품등록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공연등록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화면</a:t>
            </a:r>
            <a:endParaRPr lang="ko-KR" altLang="en-US" sz="2600">
              <a:solidFill>
                <a:schemeClr val="tx1"/>
              </a:solidFill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7" y="1644140"/>
            <a:ext cx="6336792" cy="3903345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5348" y="166813"/>
            <a:ext cx="5226651" cy="3429000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65348" y="3211952"/>
            <a:ext cx="5226651" cy="3385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상품등록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공연등록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HTML(JSP)</a:t>
            </a:r>
            <a:endParaRPr lang="en-US" altLang="ko-KR" sz="2600">
              <a:solidFill>
                <a:schemeClr val="tx1"/>
              </a:solidFill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043" y="836295"/>
            <a:ext cx="10776586" cy="5919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2549" y="0"/>
            <a:ext cx="7799451" cy="6858000"/>
          </a:xfrm>
          <a:prstGeom prst="rect">
            <a:avLst/>
          </a:prstGeom>
        </p:spPr>
      </p:pic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상품등록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공연등록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JS</a:t>
            </a:r>
            <a:endParaRPr lang="en-US" altLang="ko-KR" sz="26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6" y="354330"/>
            <a:ext cx="8281036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상품등록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공연등록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JAVA(SPRING)=controller</a:t>
            </a:r>
            <a:endParaRPr lang="en-US" altLang="ko-KR" sz="2600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0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683312"/>
            <a:ext cx="12192000" cy="1491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6" y="354330"/>
            <a:ext cx="8281036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상품등록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공연등록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JAVA(SPRING)=service</a:t>
            </a:r>
            <a:endParaRPr lang="en-US" altLang="ko-KR" sz="2600">
              <a:solidFill>
                <a:schemeClr val="tx1"/>
              </a:solidFill>
            </a:endParaRPr>
          </a:p>
        </p:txBody>
      </p:sp>
      <p:pic>
        <p:nvPicPr>
          <p:cNvPr id="1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7558" y="941680"/>
            <a:ext cx="8258263" cy="5821535"/>
          </a:xfrm>
          <a:prstGeom prst="rect">
            <a:avLst/>
          </a:prstGeom>
        </p:spPr>
      </p:pic>
      <p:pic>
        <p:nvPicPr>
          <p:cNvPr id="1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6" y="354330"/>
            <a:ext cx="8281036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07.</a:t>
            </a:r>
            <a:r>
              <a:rPr lang="ko-KR" altLang="en-US" sz="2600">
                <a:solidFill>
                  <a:srgbClr val="a63145"/>
                </a:solidFill>
              </a:rPr>
              <a:t> </a:t>
            </a:r>
            <a:r>
              <a:rPr lang="ko-KR" altLang="en-US" sz="2600">
                <a:solidFill>
                  <a:schemeClr val="tx1"/>
                </a:solidFill>
              </a:rPr>
              <a:t>상품등록</a:t>
            </a:r>
            <a:r>
              <a:rPr lang="en-US" altLang="ko-KR" sz="2600">
                <a:solidFill>
                  <a:schemeClr val="tx1"/>
                </a:solidFill>
              </a:rPr>
              <a:t>(</a:t>
            </a:r>
            <a:r>
              <a:rPr lang="ko-KR" altLang="en-US" sz="2600">
                <a:solidFill>
                  <a:schemeClr val="tx1"/>
                </a:solidFill>
              </a:rPr>
              <a:t>공연등록</a:t>
            </a:r>
            <a:r>
              <a:rPr lang="en-US" altLang="ko-KR" sz="2600">
                <a:solidFill>
                  <a:schemeClr val="tx1"/>
                </a:solidFill>
              </a:rPr>
              <a:t>)</a:t>
            </a:r>
            <a:r>
              <a:rPr lang="ko-KR" altLang="en-US" sz="2600">
                <a:solidFill>
                  <a:schemeClr val="tx1"/>
                </a:solidFill>
              </a:rPr>
              <a:t> </a:t>
            </a:r>
            <a:r>
              <a:rPr lang="en-US" altLang="ko-KR" sz="2600">
                <a:solidFill>
                  <a:schemeClr val="tx1"/>
                </a:solidFill>
              </a:rPr>
              <a:t>DB</a:t>
            </a:r>
            <a:endParaRPr lang="en-US" altLang="ko-KR" sz="2600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4442" y="1823813"/>
            <a:ext cx="8183116" cy="3210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77197"/>
            <a:ext cx="12192000" cy="876300"/>
          </a:xfrm>
        </p:spPr>
        <p:txBody>
          <a:bodyPr/>
          <a:lstStyle/>
          <a:p>
            <a:pPr>
              <a:defRPr/>
            </a:pPr>
            <a:r>
              <a:rPr lang="ko-KR" altLang="en-US" sz="5000">
                <a:solidFill>
                  <a:schemeClr val="tx1"/>
                </a:solidFill>
              </a:rPr>
              <a:t>테스트</a:t>
            </a:r>
            <a:endParaRPr lang="ko-KR" altLang="en-US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0828" y="-1439439"/>
            <a:ext cx="1341672" cy="8219058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132" y="476631"/>
            <a:ext cx="1197483" cy="1180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a63145"/>
                </a:solidFill>
              </a:rPr>
              <a:t>08</a:t>
            </a:r>
            <a:endParaRPr lang="en-US" altLang="ko-KR" sz="7200">
              <a:solidFill>
                <a:srgbClr val="a6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2730" y="948961"/>
            <a:ext cx="10058400" cy="5657850"/>
          </a:xfrm>
          <a:prstGeom prst="rect">
            <a:avLst/>
          </a:prstGeom>
        </p:spPr>
      </p:pic>
      <p:sp>
        <p:nvSpPr>
          <p:cNvPr id="16" name="제목 86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08-01.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단위 테스트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926" y="970969"/>
            <a:ext cx="10058400" cy="5431101"/>
          </a:xfrm>
          <a:prstGeom prst="rect">
            <a:avLst/>
          </a:prstGeom>
        </p:spPr>
      </p:pic>
      <p:sp>
        <p:nvSpPr>
          <p:cNvPr id="14" name="제목 86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08-02.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통합 테스트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337977" y="142141"/>
            <a:ext cx="11854023" cy="36000"/>
            <a:chOff x="327344" y="128979"/>
            <a:chExt cx="11854023" cy="36000"/>
          </a:xfrm>
        </p:grpSpPr>
        <p:sp>
          <p:nvSpPr>
            <p:cNvPr id="11" name="직사각형 10"/>
            <p:cNvSpPr/>
            <p:nvPr/>
          </p:nvSpPr>
          <p:spPr>
            <a:xfrm rot="5400000">
              <a:off x="669344" y="-213021"/>
              <a:ext cx="36000" cy="720000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36711" y="146979"/>
              <a:ext cx="11144656" cy="0"/>
            </a:xfrm>
            <a:prstGeom prst="line">
              <a:avLst/>
            </a:prstGeom>
            <a:ln>
              <a:solidFill>
                <a:srgbClr val="00a9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270" y="986832"/>
            <a:ext cx="10058400" cy="5437822"/>
          </a:xfrm>
          <a:prstGeom prst="rect">
            <a:avLst/>
          </a:prstGeom>
        </p:spPr>
      </p:pic>
      <p:sp>
        <p:nvSpPr>
          <p:cNvPr id="14" name="제목 86"/>
          <p:cNvSpPr txBox="1">
            <a:spLocks noGrp="1"/>
          </p:cNvSpPr>
          <p:nvPr>
            <p:ph type="title" idx="0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08-03.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시스템</a:t>
            </a:r>
            <a:r>
              <a:rPr lang="en-US" altLang="ko-KR" sz="1800">
                <a:latin typeface="함초롬돋움"/>
                <a:ea typeface="함초롬돋움"/>
                <a:cs typeface="+mj-cs"/>
              </a:rPr>
              <a:t>(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부하</a:t>
            </a:r>
            <a:r>
              <a:rPr lang="en-US" altLang="ko-KR" sz="1800">
                <a:latin typeface="함초롬돋움"/>
                <a:ea typeface="함초롬돋움"/>
                <a:cs typeface="+mj-cs"/>
              </a:rPr>
              <a:t>)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테스트</a:t>
            </a:r>
            <a:endParaRPr lang="ko-KR" altLang="en-US" sz="1800">
              <a:latin typeface="함초롬돋움"/>
              <a:ea typeface="함초롬돋움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1853</ep:Words>
  <ep:PresentationFormat>화면 슬라이드 쇼(4:3)</ep:PresentationFormat>
  <ep:Paragraphs>592</ep:Paragraphs>
  <ep:Slides>101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ep:HeadingPairs>
  <ep:TitlesOfParts>
    <vt:vector size="102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03.  요구 사항 분석-유저</vt:lpstr>
      <vt:lpstr>03.  요구 사항 분석</vt:lpstr>
      <vt:lpstr>03.  요구 사항 분석</vt:lpstr>
      <vt:lpstr>03.  요구 사항 분석</vt:lpstr>
      <vt:lpstr>슬라이드 14</vt:lpstr>
      <vt:lpstr>슬라이드 15</vt:lpstr>
      <vt:lpstr>04-01.  개념적 설계</vt:lpstr>
      <vt:lpstr>04-01.  개념적 설계</vt:lpstr>
      <vt:lpstr>슬라이드 18</vt:lpstr>
      <vt:lpstr>04-02.  논리적 설계</vt:lpstr>
      <vt:lpstr>04-02.  논리적 설계</vt:lpstr>
      <vt:lpstr>03-03.  물리적 설계</vt:lpstr>
      <vt:lpstr>04-03.  물리적 설계</vt:lpstr>
      <vt:lpstr>04-03.  물리적 설계</vt:lpstr>
      <vt:lpstr>04-03.  물리적 설계</vt:lpstr>
      <vt:lpstr>슬라이드 25</vt:lpstr>
      <vt:lpstr>슬라이드 26</vt:lpstr>
      <vt:lpstr>05-01.   메인 화면 상단 메뉴</vt:lpstr>
      <vt:lpstr>슬라이드 28</vt:lpstr>
      <vt:lpstr>슬라이드 29</vt:lpstr>
      <vt:lpstr>05-02.   탭 메뉴</vt:lpstr>
      <vt:lpstr>05-02-1.   탭 메뉴-PC</vt:lpstr>
      <vt:lpstr>05-02-2.   탭 메뉴-Mobile</vt:lpstr>
      <vt:lpstr>05-03.   제2. 페이지 CONTENTS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08-01.  단위 테스트</vt:lpstr>
      <vt:lpstr>08-02.  통합 테스트</vt:lpstr>
      <vt:lpstr>08-03.  시스템(부하) 테스트</vt:lpstr>
      <vt:lpstr>08-03.  시스템(부하) 테스트</vt:lpstr>
      <vt:lpstr>슬라이드 101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2015-12-02T08:34:04.001</dcterms:created>
  <cp:lastModifiedBy>sksks</cp:lastModifiedBy>
  <dcterms:modified xsi:type="dcterms:W3CDTF">2022-11-15T05:53:24.872</dcterms:modified>
  <cp:revision>10</cp:revision>
  <cp:version>1000.0000.01</cp:version>
</cp:coreProperties>
</file>